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handoutMasterIdLst>
    <p:handoutMasterId r:id="rId53"/>
  </p:handoutMasterIdLst>
  <p:sldIdLst>
    <p:sldId id="754" r:id="rId2"/>
    <p:sldId id="744" r:id="rId3"/>
    <p:sldId id="259" r:id="rId4"/>
    <p:sldId id="680" r:id="rId5"/>
    <p:sldId id="693" r:id="rId6"/>
    <p:sldId id="681" r:id="rId7"/>
    <p:sldId id="685" r:id="rId8"/>
    <p:sldId id="684" r:id="rId9"/>
    <p:sldId id="746" r:id="rId10"/>
    <p:sldId id="689" r:id="rId11"/>
    <p:sldId id="695" r:id="rId12"/>
    <p:sldId id="763" r:id="rId13"/>
    <p:sldId id="718" r:id="rId14"/>
    <p:sldId id="496" r:id="rId15"/>
    <p:sldId id="485" r:id="rId16"/>
    <p:sldId id="349" r:id="rId17"/>
    <p:sldId id="350" r:id="rId18"/>
    <p:sldId id="486" r:id="rId19"/>
    <p:sldId id="328" r:id="rId20"/>
    <p:sldId id="719" r:id="rId21"/>
    <p:sldId id="469" r:id="rId22"/>
    <p:sldId id="620" r:id="rId23"/>
    <p:sldId id="621" r:id="rId24"/>
    <p:sldId id="470" r:id="rId25"/>
    <p:sldId id="619" r:id="rId26"/>
    <p:sldId id="697" r:id="rId27"/>
    <p:sldId id="725" r:id="rId28"/>
    <p:sldId id="267" r:id="rId29"/>
    <p:sldId id="749" r:id="rId30"/>
    <p:sldId id="755" r:id="rId31"/>
    <p:sldId id="756" r:id="rId32"/>
    <p:sldId id="757" r:id="rId33"/>
    <p:sldId id="758" r:id="rId34"/>
    <p:sldId id="759" r:id="rId35"/>
    <p:sldId id="743" r:id="rId36"/>
    <p:sldId id="734" r:id="rId37"/>
    <p:sldId id="622" r:id="rId38"/>
    <p:sldId id="728" r:id="rId39"/>
    <p:sldId id="729" r:id="rId40"/>
    <p:sldId id="651" r:id="rId41"/>
    <p:sldId id="667" r:id="rId42"/>
    <p:sldId id="668" r:id="rId43"/>
    <p:sldId id="687" r:id="rId44"/>
    <p:sldId id="723" r:id="rId45"/>
    <p:sldId id="724" r:id="rId46"/>
    <p:sldId id="762" r:id="rId47"/>
    <p:sldId id="457" r:id="rId48"/>
    <p:sldId id="760" r:id="rId49"/>
    <p:sldId id="696" r:id="rId50"/>
    <p:sldId id="361" r:id="rId51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8187"/>
    <a:srgbClr val="ED6F37"/>
    <a:srgbClr val="684A36"/>
    <a:srgbClr val="164805"/>
    <a:srgbClr val="6B3F1F"/>
    <a:srgbClr val="93451A"/>
    <a:srgbClr val="8C491F"/>
    <a:srgbClr val="1E1005"/>
    <a:srgbClr val="242220"/>
    <a:srgbClr val="112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E4F7D3-CFD0-4367-8E9A-39414D5947C6}" v="2" dt="2024-02-01T14:44:52.077"/>
  </p1510:revLst>
</p1510:revInfo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19" autoAdjust="0"/>
    <p:restoredTop sz="95990" autoAdjust="0"/>
  </p:normalViewPr>
  <p:slideViewPr>
    <p:cSldViewPr snapToGrid="0">
      <p:cViewPr varScale="1">
        <p:scale>
          <a:sx n="107" d="100"/>
          <a:sy n="107" d="100"/>
        </p:scale>
        <p:origin x="1692" y="90"/>
      </p:cViewPr>
      <p:guideLst/>
    </p:cSldViewPr>
  </p:slideViewPr>
  <p:outlineViewPr>
    <p:cViewPr>
      <p:scale>
        <a:sx n="33" d="100"/>
        <a:sy n="33" d="100"/>
      </p:scale>
      <p:origin x="0" y="-258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1" d="100"/>
        <a:sy n="131" d="100"/>
      </p:scale>
      <p:origin x="0" y="-11484"/>
    </p:cViewPr>
  </p:sorterViewPr>
  <p:notesViewPr>
    <p:cSldViewPr snapToGrid="0">
      <p:cViewPr varScale="1">
        <p:scale>
          <a:sx n="77" d="100"/>
          <a:sy n="77" d="100"/>
        </p:scale>
        <p:origin x="3924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96A5005-CA91-B352-9F91-8044183C00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4E3A8C-3BD7-2B6E-6B6E-6C2DC9E185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93BB5-F2D1-4809-873E-1166464091B0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2D3CAE-9C9F-1A8C-DD15-52CE617915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WEDC Foundation Well-Being Workshop</a:t>
            </a:r>
          </a:p>
        </p:txBody>
      </p:sp>
    </p:spTree>
    <p:extLst>
      <p:ext uri="{BB962C8B-B14F-4D97-AF65-F5344CB8AC3E}">
        <p14:creationId xmlns:p14="http://schemas.microsoft.com/office/powerpoint/2010/main" val="369313457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F9C7CB4-894B-4017-8A05-A454E1005552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r>
              <a:rPr lang="en-US"/>
              <a:t>WEDC Foundation Well-Being Workshop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2AD4F47-11B2-45C8-9766-6EE52BDE9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5431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WEDC Foundation Well-Being Workshop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AD4F47-11B2-45C8-9766-6EE52BDE91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021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WEDC Foundation Well-Being Workshop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D4F47-11B2-45C8-9766-6EE52BDE914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74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WEDC Foundation Well-Being Workshop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D4F47-11B2-45C8-9766-6EE52BDE914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32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WEDC Foundation Well-Being Workshop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D4F47-11B2-45C8-9766-6EE52BDE914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445D4-E997-41E0-98D2-A37A880F4E2E}" type="slidenum">
              <a:rPr lang="en-US" smtClean="0"/>
              <a:t>47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6AA2F-8D8D-44D1-33C9-5888E3CC211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WEDC Foundation Well-Being Workshop</a:t>
            </a:r>
          </a:p>
        </p:txBody>
      </p:sp>
    </p:spTree>
    <p:extLst>
      <p:ext uri="{BB962C8B-B14F-4D97-AF65-F5344CB8AC3E}">
        <p14:creationId xmlns:p14="http://schemas.microsoft.com/office/powerpoint/2010/main" val="2387226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WEDC Foundation Well-Being Workshop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D4F47-11B2-45C8-9766-6EE52BDE914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91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64138-6F5E-4F3E-92B1-05C7E945E6D2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443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64138-6F5E-4F3E-92B1-05C7E945E6D2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6B58E-FF38-2284-BE84-9EB74CDFCA5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WEDC Foundation Well-Being Workshop</a:t>
            </a:r>
          </a:p>
        </p:txBody>
      </p:sp>
    </p:spTree>
    <p:extLst>
      <p:ext uri="{BB962C8B-B14F-4D97-AF65-F5344CB8AC3E}">
        <p14:creationId xmlns:p14="http://schemas.microsoft.com/office/powerpoint/2010/main" val="1170213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Tyler VanderWeele – Program Director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WEDC Foundation Well-Being Workshop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D4F47-11B2-45C8-9766-6EE52BDE91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43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WEDC Foundation Well-Being Workshop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D4F47-11B2-45C8-9766-6EE52BDE914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8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64138-6F5E-4F3E-92B1-05C7E945E6D2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07C2F-1026-DA73-6C6F-2D2A647ADFF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WEDC Foundation Well-Being Workshop</a:t>
            </a:r>
          </a:p>
        </p:txBody>
      </p:sp>
    </p:spTree>
    <p:extLst>
      <p:ext uri="{BB962C8B-B14F-4D97-AF65-F5344CB8AC3E}">
        <p14:creationId xmlns:p14="http://schemas.microsoft.com/office/powerpoint/2010/main" val="1494033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64138-6F5E-4F3E-92B1-05C7E945E6D2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A8D59-B6E4-0BA4-A2C9-196ECEA38B7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WEDC Foundation Well-Being Workshop</a:t>
            </a:r>
          </a:p>
        </p:txBody>
      </p:sp>
    </p:spTree>
    <p:extLst>
      <p:ext uri="{BB962C8B-B14F-4D97-AF65-F5344CB8AC3E}">
        <p14:creationId xmlns:p14="http://schemas.microsoft.com/office/powerpoint/2010/main" val="983175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64138-6F5E-4F3E-92B1-05C7E945E6D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29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WEDC Foundation Well-Being Workshop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D4F47-11B2-45C8-9766-6EE52BDE914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34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WEDC Foundation Well-Being Workshop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D4F47-11B2-45C8-9766-6EE52BDE914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48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C7C2C-A934-4A4C-9B7E-D2DB35032249}" type="datetime1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7ABB-C170-4674-B3FF-E4C0EEFBD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3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7727-59B3-41C1-A77C-3FF95A4782C1}" type="datetime1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7ABB-C170-4674-B3FF-E4C0EEFBD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82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942C-93DE-4687-92AF-1F7A9FE50BAA}" type="datetime1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7ABB-C170-4674-B3FF-E4C0EEFBD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6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01070"/>
            <a:ext cx="7886700" cy="530986"/>
          </a:xfrm>
        </p:spPr>
        <p:txBody>
          <a:bodyPr/>
          <a:lstStyle>
            <a:lvl1pPr>
              <a:defRPr b="1">
                <a:solidFill>
                  <a:srgbClr val="13262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27141"/>
              </a:buClr>
              <a:defRPr/>
            </a:lvl1pPr>
            <a:lvl2pPr>
              <a:buClr>
                <a:srgbClr val="035159"/>
              </a:buClr>
              <a:defRPr/>
            </a:lvl2pPr>
            <a:lvl3pPr>
              <a:buClr>
                <a:srgbClr val="F27141"/>
              </a:buClr>
              <a:defRPr/>
            </a:lvl3pPr>
            <a:lvl4pPr>
              <a:buClr>
                <a:srgbClr val="035159"/>
              </a:buClr>
              <a:defRPr/>
            </a:lvl4pPr>
            <a:lvl5pPr>
              <a:buClr>
                <a:srgbClr val="035159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958E-DB97-4DEB-A6DF-A2553531A350}" type="datetime1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1224" y="6344727"/>
            <a:ext cx="2057400" cy="365125"/>
          </a:xfrm>
        </p:spPr>
        <p:txBody>
          <a:bodyPr/>
          <a:lstStyle/>
          <a:p>
            <a:fld id="{BEA97ABB-C170-4674-B3FF-E4C0EEFBD31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D5CA2E-5E7E-C9E9-C297-BEC1BCE82F59}"/>
              </a:ext>
            </a:extLst>
          </p:cNvPr>
          <p:cNvCxnSpPr/>
          <p:nvPr userDrawn="1"/>
        </p:nvCxnSpPr>
        <p:spPr>
          <a:xfrm>
            <a:off x="731520" y="896113"/>
            <a:ext cx="6574536" cy="0"/>
          </a:xfrm>
          <a:prstGeom prst="line">
            <a:avLst/>
          </a:prstGeom>
          <a:ln w="38100">
            <a:solidFill>
              <a:srgbClr val="F2714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364B37E-9EBB-AD7C-9881-42ADB9BD20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6650" y="263640"/>
            <a:ext cx="1264945" cy="63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04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2FBA4-5793-46CE-BCFA-C59278366CBC}" type="datetime1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7ABB-C170-4674-B3FF-E4C0EEFBD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73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F9A1-C8B3-4854-855D-8FF9E64F8E6B}" type="datetime1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7ABB-C170-4674-B3FF-E4C0EEFBD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96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A336-3733-4976-9031-B4FDBD5E5499}" type="datetime1">
              <a:rPr lang="en-US" smtClean="0"/>
              <a:t>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7ABB-C170-4674-B3FF-E4C0EEFBD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78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6EDB-4EB4-4886-8A78-C9A3C25415A8}" type="datetime1">
              <a:rPr lang="en-US" smtClean="0"/>
              <a:t>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7ABB-C170-4674-B3FF-E4C0EEFBD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68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AE76-287F-4E4B-9112-E5B503946AB9}" type="datetime1">
              <a:rPr lang="en-US" smtClean="0"/>
              <a:t>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7ABB-C170-4674-B3FF-E4C0EEFBD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73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A8644-485D-4627-9DE3-957C0F216FED}" type="datetime1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7ABB-C170-4674-B3FF-E4C0EEFBD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14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DC1C-4DBA-4B62-B915-E9E5009FF961}" type="datetime1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7ABB-C170-4674-B3FF-E4C0EEFBD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56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30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95091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DD48E-F52A-4A3C-9766-6054458583C9}" type="datetime1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97ABB-C170-4674-B3FF-E4C0EEFBD31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B4CAF7-0A8B-D271-E149-D9EB45B7F3E7}"/>
              </a:ext>
            </a:extLst>
          </p:cNvPr>
          <p:cNvSpPr/>
          <p:nvPr userDrawn="1"/>
        </p:nvSpPr>
        <p:spPr>
          <a:xfrm>
            <a:off x="0" y="0"/>
            <a:ext cx="9144000" cy="136524"/>
          </a:xfrm>
          <a:prstGeom prst="rect">
            <a:avLst/>
          </a:prstGeom>
          <a:solidFill>
            <a:srgbClr val="498187"/>
          </a:solidFill>
          <a:ln>
            <a:solidFill>
              <a:srgbClr val="335A5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A7CB74-DE0F-0671-8582-26E76BB3CC93}"/>
              </a:ext>
            </a:extLst>
          </p:cNvPr>
          <p:cNvSpPr/>
          <p:nvPr userDrawn="1"/>
        </p:nvSpPr>
        <p:spPr>
          <a:xfrm>
            <a:off x="0" y="6721476"/>
            <a:ext cx="9144000" cy="136524"/>
          </a:xfrm>
          <a:prstGeom prst="rect">
            <a:avLst/>
          </a:prstGeom>
          <a:solidFill>
            <a:srgbClr val="498187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8A7C4E-5FD0-49D1-930E-64A1EBC127C9}"/>
              </a:ext>
            </a:extLst>
          </p:cNvPr>
          <p:cNvSpPr txBox="1"/>
          <p:nvPr userDrawn="1"/>
        </p:nvSpPr>
        <p:spPr>
          <a:xfrm>
            <a:off x="272034" y="6667295"/>
            <a:ext cx="29081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© 2024, Learning for the Journey, LLC.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9648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2E5054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2714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A535A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27141"/>
        </a:buClr>
        <a:buFont typeface="Calibri" panose="020F0502020204030204" pitchFamily="34" charset="0"/>
        <a:buChar char="─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paulette@learningforthejourney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microsoft.com/office/2007/relationships/hdphoto" Target="../media/hdphoto1.wdp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greatergood.berkeley.edu/" TargetMode="External"/><Relationship Id="rId7" Type="http://schemas.openxmlformats.org/officeDocument/2006/relationships/image" Target="../media/image91.png"/><Relationship Id="rId2" Type="http://schemas.openxmlformats.org/officeDocument/2006/relationships/hyperlink" Target="https://www.viacharacter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3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/>
          <p:cNvSpPr/>
          <p:nvPr/>
        </p:nvSpPr>
        <p:spPr>
          <a:xfrm>
            <a:off x="760287" y="892778"/>
            <a:ext cx="7689697" cy="24089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ubtitle 7">
            <a:extLst>
              <a:ext uri="{FF2B5EF4-FFF2-40B4-BE49-F238E27FC236}">
                <a16:creationId xmlns:a16="http://schemas.microsoft.com/office/drawing/2014/main" id="{3254B945-9D64-97A4-544F-C477BB4E276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169285" y="4948836"/>
            <a:ext cx="3404149" cy="1374252"/>
          </a:xfrm>
          <a:prstGeom prst="rect">
            <a:avLst/>
          </a:prstGeom>
          <a:noFill/>
          <a:effectLst>
            <a:softEdge rad="31750"/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SzPct val="85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C00000"/>
              </a:buClr>
              <a:buSzPct val="85000"/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C00000"/>
              </a:buClr>
              <a:buSzPct val="90000"/>
              <a:buFont typeface="Symbol" panose="050501020107060205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b="1" dirty="0">
                <a:solidFill>
                  <a:srgbClr val="242220"/>
                </a:solidFill>
                <a:latin typeface="Trajan Pro" panose="02020502050506020301" pitchFamily="18" charset="0"/>
                <a:ea typeface="+mj-ea"/>
                <a:cs typeface="+mj-cs"/>
              </a:rPr>
              <a:t>Paulette Risher</a:t>
            </a:r>
          </a:p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242220"/>
                </a:solidFill>
                <a:latin typeface="Trajan Pro" panose="02020502050506020301" pitchFamily="18" charset="0"/>
                <a:ea typeface="+mj-ea"/>
                <a:cs typeface="+mj-cs"/>
              </a:rPr>
              <a:t>Major General, U.S. Army (retired)</a:t>
            </a:r>
          </a:p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242220"/>
                </a:solidFill>
                <a:latin typeface="Trajan Pro" panose="02020502050506020301" pitchFamily="18" charset="0"/>
                <a:ea typeface="+mj-ea"/>
                <a:cs typeface="+mj-cs"/>
              </a:rPr>
              <a:t>Learning for the Journey, LLC</a:t>
            </a:r>
          </a:p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242220"/>
                </a:solidFill>
                <a:latin typeface="Trajan Pro" panose="02020502050506020301" pitchFamily="18" charset="0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paulette@learningforthejourney.com</a:t>
            </a:r>
            <a:endParaRPr lang="en-US" sz="1600" b="1" dirty="0">
              <a:solidFill>
                <a:srgbClr val="242220"/>
              </a:solidFill>
              <a:latin typeface="Trajan Pro" panose="02020502050506020301" pitchFamily="18" charset="0"/>
              <a:ea typeface="+mj-ea"/>
              <a:cs typeface="+mj-cs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sz="1600" b="1" dirty="0">
              <a:solidFill>
                <a:srgbClr val="242220"/>
              </a:solidFill>
              <a:latin typeface="Trajan Pro" panose="02020502050506020301" pitchFamily="18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4434A4-0B0F-7351-3DC1-5D4FE62A53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182" y="5025412"/>
            <a:ext cx="1942681" cy="97134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5A5CE3A-739D-66EA-5C1F-6D5858960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501" y="932418"/>
            <a:ext cx="3655420" cy="3441814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112F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Crafting a Life of </a:t>
            </a:r>
            <a:br>
              <a:rPr lang="en-US" b="1" dirty="0">
                <a:solidFill>
                  <a:srgbClr val="112F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</a:br>
            <a:r>
              <a:rPr lang="en-US" b="1" dirty="0">
                <a:solidFill>
                  <a:srgbClr val="112F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Greater Well-Being</a:t>
            </a:r>
            <a:endParaRPr lang="en-US" b="1" dirty="0">
              <a:solidFill>
                <a:srgbClr val="112F47"/>
              </a:solidFill>
              <a:latin typeface="Segoe Script" panose="030B0504020000000003" pitchFamily="66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7CD698-E94E-99E0-CC68-E55FA1564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7ABB-C170-4674-B3FF-E4C0EEFBD31E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B182B0-D8E0-88B4-DDDC-62C7B26418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479" y="830306"/>
            <a:ext cx="4628941" cy="347170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328497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E6E12-9C6B-FF42-6D8E-4218A44C0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Well-Being: Academia</a:t>
            </a:r>
          </a:p>
        </p:txBody>
      </p:sp>
      <p:pic>
        <p:nvPicPr>
          <p:cNvPr id="6146" name="Picture 2" descr="Coping with Covid using PERMA — Home">
            <a:extLst>
              <a:ext uri="{FF2B5EF4-FFF2-40B4-BE49-F238E27FC236}">
                <a16:creationId xmlns:a16="http://schemas.microsoft.com/office/drawing/2014/main" id="{DEA15DD0-9056-5CEA-7CBA-8D7E83890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4702" y="4301990"/>
            <a:ext cx="5044688" cy="180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ositive Psychology Center | Philadelphia PA">
            <a:extLst>
              <a:ext uri="{FF2B5EF4-FFF2-40B4-BE49-F238E27FC236}">
                <a16:creationId xmlns:a16="http://schemas.microsoft.com/office/drawing/2014/main" id="{A1AC1D23-57D2-731E-E1BA-9D9AA3971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108" y="1237537"/>
            <a:ext cx="2312875" cy="23128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801B05-6B20-6A99-2481-B67C177D999C}"/>
              </a:ext>
            </a:extLst>
          </p:cNvPr>
          <p:cNvSpPr txBox="1"/>
          <p:nvPr/>
        </p:nvSpPr>
        <p:spPr>
          <a:xfrm>
            <a:off x="3878586" y="1116722"/>
            <a:ext cx="432087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ED6F37"/>
              </a:buClr>
              <a:buFont typeface="Wingdings" panose="05000000000000000000" pitchFamily="2" charset="2"/>
              <a:buChar char="§"/>
            </a:pPr>
            <a:r>
              <a:rPr lang="en-US" sz="3600" b="1" i="0" dirty="0">
                <a:solidFill>
                  <a:srgbClr val="ED6F37"/>
                </a:solidFill>
                <a:effectLst/>
              </a:rPr>
              <a:t>P</a:t>
            </a:r>
            <a:r>
              <a:rPr lang="en-US" sz="3200" b="0" i="0" dirty="0">
                <a:solidFill>
                  <a:srgbClr val="4D5156"/>
                </a:solidFill>
                <a:effectLst/>
              </a:rPr>
              <a:t>ositive Emotions</a:t>
            </a:r>
          </a:p>
          <a:p>
            <a:pPr marL="285750" indent="-285750">
              <a:buClr>
                <a:srgbClr val="ED6F37"/>
              </a:buClr>
              <a:buFont typeface="Wingdings" panose="05000000000000000000" pitchFamily="2" charset="2"/>
              <a:buChar char="§"/>
            </a:pPr>
            <a:r>
              <a:rPr lang="en-US" sz="3600" b="1" i="0" dirty="0">
                <a:solidFill>
                  <a:srgbClr val="ED6F37"/>
                </a:solidFill>
                <a:effectLst/>
              </a:rPr>
              <a:t>E</a:t>
            </a:r>
            <a:r>
              <a:rPr lang="en-US" sz="3200" b="0" i="0" dirty="0">
                <a:solidFill>
                  <a:srgbClr val="4D5156"/>
                </a:solidFill>
                <a:effectLst/>
              </a:rPr>
              <a:t>ngagement</a:t>
            </a:r>
          </a:p>
          <a:p>
            <a:pPr marL="285750" indent="-285750">
              <a:buClr>
                <a:srgbClr val="ED6F37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4D5156"/>
                </a:solidFill>
              </a:rPr>
              <a:t>Positive </a:t>
            </a:r>
            <a:r>
              <a:rPr lang="en-US" sz="4000" b="1" dirty="0">
                <a:solidFill>
                  <a:srgbClr val="ED6F37"/>
                </a:solidFill>
              </a:rPr>
              <a:t>R</a:t>
            </a:r>
            <a:r>
              <a:rPr lang="en-US" sz="3200" dirty="0">
                <a:solidFill>
                  <a:srgbClr val="4D5156"/>
                </a:solidFill>
              </a:rPr>
              <a:t>elationships</a:t>
            </a:r>
          </a:p>
          <a:p>
            <a:pPr marL="285750" indent="-285750">
              <a:buClr>
                <a:srgbClr val="ED6F37"/>
              </a:buClr>
              <a:buFont typeface="Wingdings" panose="05000000000000000000" pitchFamily="2" charset="2"/>
              <a:buChar char="§"/>
            </a:pPr>
            <a:r>
              <a:rPr lang="en-US" sz="3600" b="1" i="0" dirty="0">
                <a:solidFill>
                  <a:srgbClr val="ED6F37"/>
                </a:solidFill>
                <a:effectLst/>
              </a:rPr>
              <a:t>M</a:t>
            </a:r>
            <a:r>
              <a:rPr lang="en-US" sz="3200" b="0" i="0" dirty="0">
                <a:solidFill>
                  <a:srgbClr val="4D5156"/>
                </a:solidFill>
                <a:effectLst/>
              </a:rPr>
              <a:t>eaning</a:t>
            </a:r>
          </a:p>
          <a:p>
            <a:pPr marL="285750" indent="-285750">
              <a:buClr>
                <a:srgbClr val="ED6F37"/>
              </a:buClr>
              <a:buFont typeface="Wingdings" panose="05000000000000000000" pitchFamily="2" charset="2"/>
              <a:buChar char="§"/>
            </a:pPr>
            <a:r>
              <a:rPr lang="en-US" sz="3600" b="1" i="0" dirty="0">
                <a:solidFill>
                  <a:srgbClr val="ED6F37"/>
                </a:solidFill>
                <a:effectLst/>
              </a:rPr>
              <a:t>A</a:t>
            </a:r>
            <a:r>
              <a:rPr lang="en-US" sz="3200" b="0" i="0" dirty="0">
                <a:solidFill>
                  <a:srgbClr val="4D5156"/>
                </a:solidFill>
                <a:effectLst/>
              </a:rPr>
              <a:t>ccomplishment</a:t>
            </a:r>
          </a:p>
          <a:p>
            <a:pPr>
              <a:buClr>
                <a:srgbClr val="ED6F37"/>
              </a:buClr>
            </a:pPr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980772-6F3A-CC66-9CE9-6A089F874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7ABB-C170-4674-B3FF-E4C0EEFBD31E}" type="slidenum">
              <a:rPr lang="en-US" smtClean="0"/>
              <a:t>10</a:t>
            </a:fld>
            <a:endParaRPr lang="en-US"/>
          </a:p>
        </p:txBody>
      </p:sp>
      <p:pic>
        <p:nvPicPr>
          <p:cNvPr id="3074" name="Picture 2" descr="Martin Seligman | Psychology">
            <a:extLst>
              <a:ext uri="{FF2B5EF4-FFF2-40B4-BE49-F238E27FC236}">
                <a16:creationId xmlns:a16="http://schemas.microsoft.com/office/drawing/2014/main" id="{70BFAAE8-DB06-9710-1D02-2895F7A8E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1841" y="3762578"/>
            <a:ext cx="1390650" cy="20955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A5B632-4DCD-E1AE-698C-A4C2881010D3}"/>
              </a:ext>
            </a:extLst>
          </p:cNvPr>
          <p:cNvSpPr txBox="1"/>
          <p:nvPr/>
        </p:nvSpPr>
        <p:spPr>
          <a:xfrm>
            <a:off x="801342" y="5975395"/>
            <a:ext cx="2086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Dr. Martin Seligman</a:t>
            </a:r>
          </a:p>
        </p:txBody>
      </p:sp>
    </p:spTree>
    <p:extLst>
      <p:ext uri="{BB962C8B-B14F-4D97-AF65-F5344CB8AC3E}">
        <p14:creationId xmlns:p14="http://schemas.microsoft.com/office/powerpoint/2010/main" val="471238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EE974-3F1E-FB20-C70B-52DC78AAF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Well-Being: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74536-12C9-CE0A-84FF-F0C495F36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0047"/>
            <a:ext cx="7886700" cy="5036341"/>
          </a:xfrm>
        </p:spPr>
        <p:txBody>
          <a:bodyPr>
            <a:normAutofit/>
          </a:bodyPr>
          <a:lstStyle/>
          <a:p>
            <a:r>
              <a:rPr lang="en-US" sz="3200" b="1" dirty="0"/>
              <a:t>Psychological Well-Being</a:t>
            </a:r>
          </a:p>
          <a:p>
            <a:pPr lvl="1"/>
            <a:r>
              <a:rPr lang="en-US" sz="2800" b="1" dirty="0">
                <a:solidFill>
                  <a:srgbClr val="ED6F37"/>
                </a:solidFill>
              </a:rPr>
              <a:t>Feeling good </a:t>
            </a:r>
            <a:r>
              <a:rPr lang="en-US" sz="2800" dirty="0"/>
              <a:t>– positive emotions i.e., happiness and contentment, interest, engagement, confidence,  and affection</a:t>
            </a:r>
          </a:p>
          <a:p>
            <a:pPr lvl="1"/>
            <a:r>
              <a:rPr lang="en-US" sz="2800" b="1" dirty="0">
                <a:solidFill>
                  <a:srgbClr val="ED6F37"/>
                </a:solidFill>
              </a:rPr>
              <a:t>Functioning effectively </a:t>
            </a:r>
            <a:r>
              <a:rPr lang="en-US" sz="2800" dirty="0"/>
              <a:t>(in psychological sense) - developing one’s potential, having some control over one’s life, have a sense of purpose (working towards valued goals) and experiencing positive relationships</a:t>
            </a:r>
          </a:p>
          <a:p>
            <a:pPr lvl="1"/>
            <a:r>
              <a:rPr lang="en-US" sz="2800" dirty="0"/>
              <a:t>Recognizing that this is </a:t>
            </a:r>
            <a:r>
              <a:rPr lang="en-US" sz="2800" b="1" i="1" dirty="0">
                <a:solidFill>
                  <a:srgbClr val="ED6F37"/>
                </a:solidFill>
              </a:rPr>
              <a:t>not happiness everyday </a:t>
            </a:r>
            <a:r>
              <a:rPr lang="en-US" sz="2800" dirty="0"/>
              <a:t>but managing the negative or painful emotions that are a part of normal life</a:t>
            </a:r>
          </a:p>
          <a:p>
            <a:pPr marL="0" indent="0">
              <a:buNone/>
            </a:pPr>
            <a:endParaRPr lang="en-US" sz="3200" dirty="0"/>
          </a:p>
          <a:p>
            <a:pPr lvl="1"/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223206-C91F-497E-6996-21026CFDF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7ABB-C170-4674-B3FF-E4C0EEFBD31E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769B96-4101-FB43-5725-500B9AE7B919}"/>
              </a:ext>
            </a:extLst>
          </p:cNvPr>
          <p:cNvSpPr txBox="1"/>
          <p:nvPr/>
        </p:nvSpPr>
        <p:spPr>
          <a:xfrm>
            <a:off x="559266" y="6175450"/>
            <a:ext cx="80254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/>
              <a:t>Psychological Well-being: Evidence Regarding its Causes and Consequences (Felecia Huppert)</a:t>
            </a:r>
          </a:p>
        </p:txBody>
      </p:sp>
    </p:spTree>
    <p:extLst>
      <p:ext uri="{BB962C8B-B14F-4D97-AF65-F5344CB8AC3E}">
        <p14:creationId xmlns:p14="http://schemas.microsoft.com/office/powerpoint/2010/main" val="841149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B8D18-B262-2B22-0A13-FF233EA24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Well-Being: Common Components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3867EA-0EA9-FB0F-E4B6-0AC5B1ED0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7ABB-C170-4674-B3FF-E4C0EEFBD31E}" type="slidenum">
              <a:rPr lang="en-US" smtClean="0"/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B82565-B61D-AB5C-8632-F3C90B13F14A}"/>
              </a:ext>
            </a:extLst>
          </p:cNvPr>
          <p:cNvSpPr txBox="1"/>
          <p:nvPr/>
        </p:nvSpPr>
        <p:spPr>
          <a:xfrm>
            <a:off x="524790" y="5955233"/>
            <a:ext cx="8094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498187"/>
                </a:solidFill>
              </a:rPr>
              <a:t>Risher’s Perspective:  While the components are “common,” the definitions and priorities are unique to who we are and where we are in our lives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D15768-473D-AE21-BEDA-42223D3FADCA}"/>
              </a:ext>
            </a:extLst>
          </p:cNvPr>
          <p:cNvGrpSpPr/>
          <p:nvPr/>
        </p:nvGrpSpPr>
        <p:grpSpPr>
          <a:xfrm>
            <a:off x="448235" y="1096089"/>
            <a:ext cx="8272927" cy="4695111"/>
            <a:chOff x="448235" y="1096089"/>
            <a:chExt cx="8272927" cy="4695111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F0662568-BCE3-9518-EBDF-870CF4E40F0C}"/>
                </a:ext>
              </a:extLst>
            </p:cNvPr>
            <p:cNvGrpSpPr/>
            <p:nvPr/>
          </p:nvGrpSpPr>
          <p:grpSpPr>
            <a:xfrm>
              <a:off x="757532" y="1168602"/>
              <a:ext cx="7963630" cy="4458300"/>
              <a:chOff x="349187" y="1178336"/>
              <a:chExt cx="9096100" cy="4807679"/>
            </a:xfrm>
          </p:grpSpPr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5107B5E6-FC57-B4E7-57CD-9706106447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alphaModFix amt="7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48024" y="1838888"/>
                <a:ext cx="3845527" cy="3406017"/>
              </a:xfrm>
              <a:prstGeom prst="ellipse">
                <a:avLst/>
              </a:prstGeom>
              <a:ln>
                <a:solidFill>
                  <a:srgbClr val="498187"/>
                </a:solidFill>
              </a:ln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ED98C23-4253-294A-40B1-6A62F0A1E651}"/>
                  </a:ext>
                </a:extLst>
              </p:cNvPr>
              <p:cNvSpPr txBox="1"/>
              <p:nvPr/>
            </p:nvSpPr>
            <p:spPr>
              <a:xfrm>
                <a:off x="899310" y="1838888"/>
                <a:ext cx="2199347" cy="5642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ED6F3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ill Sans MT" panose="020B0502020104020203" pitchFamily="34" charset="0"/>
                  </a:rPr>
                  <a:t>Emotional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E67F311-5F21-0273-8D72-6E15B029482E}"/>
                  </a:ext>
                </a:extLst>
              </p:cNvPr>
              <p:cNvSpPr txBox="1"/>
              <p:nvPr/>
            </p:nvSpPr>
            <p:spPr>
              <a:xfrm>
                <a:off x="2858469" y="1178336"/>
                <a:ext cx="3695241" cy="5642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ED6F3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ill Sans MT" panose="020B0502020104020203" pitchFamily="34" charset="0"/>
                  </a:rPr>
                  <a:t>Social Connection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F67D453-27B2-4B36-9B3B-17EEA66DBD47}"/>
                  </a:ext>
                </a:extLst>
              </p:cNvPr>
              <p:cNvSpPr txBox="1"/>
              <p:nvPr/>
            </p:nvSpPr>
            <p:spPr>
              <a:xfrm>
                <a:off x="6591573" y="3175126"/>
                <a:ext cx="1840480" cy="5642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ED6F3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ill Sans MT" panose="020B0502020104020203" pitchFamily="34" charset="0"/>
                  </a:rPr>
                  <a:t>Spiritual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B194EFE-964E-6A0A-E8D1-875FB2CFE5B2}"/>
                  </a:ext>
                </a:extLst>
              </p:cNvPr>
              <p:cNvSpPr txBox="1"/>
              <p:nvPr/>
            </p:nvSpPr>
            <p:spPr>
              <a:xfrm>
                <a:off x="6333545" y="4345578"/>
                <a:ext cx="3111742" cy="10288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ED6F3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ill Sans MT" panose="020B0502020104020203" pitchFamily="34" charset="0"/>
                  </a:rPr>
                  <a:t>Living Conditions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03C39D-6401-835D-8A21-21285AAFC2B8}"/>
                  </a:ext>
                </a:extLst>
              </p:cNvPr>
              <p:cNvSpPr txBox="1"/>
              <p:nvPr/>
            </p:nvSpPr>
            <p:spPr>
              <a:xfrm>
                <a:off x="5975698" y="1774668"/>
                <a:ext cx="1913718" cy="5642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ED6F3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ill Sans MT" panose="020B0502020104020203" pitchFamily="34" charset="0"/>
                  </a:rPr>
                  <a:t>Financial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6892AC5-114A-ECF0-5F2B-C3002E12EE8B}"/>
                  </a:ext>
                </a:extLst>
              </p:cNvPr>
              <p:cNvSpPr txBox="1"/>
              <p:nvPr/>
            </p:nvSpPr>
            <p:spPr>
              <a:xfrm>
                <a:off x="349187" y="4280248"/>
                <a:ext cx="2848959" cy="10288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ED6F3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ill Sans MT" panose="020B0502020104020203" pitchFamily="34" charset="0"/>
                  </a:rPr>
                  <a:t>Work &amp; Contribution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0FD5A2F-1DC6-0C71-9AF5-C27CE3A0212C}"/>
                  </a:ext>
                </a:extLst>
              </p:cNvPr>
              <p:cNvSpPr txBox="1"/>
              <p:nvPr/>
            </p:nvSpPr>
            <p:spPr>
              <a:xfrm>
                <a:off x="2261395" y="5421792"/>
                <a:ext cx="4889391" cy="5642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ED6F3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ill Sans MT" panose="020B0502020104020203" pitchFamily="34" charset="0"/>
                  </a:rPr>
                  <a:t>Intellectual Engagement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220C67F-7396-8F7F-C31D-CEDA2271F003}"/>
                  </a:ext>
                </a:extLst>
              </p:cNvPr>
              <p:cNvSpPr txBox="1"/>
              <p:nvPr/>
            </p:nvSpPr>
            <p:spPr>
              <a:xfrm>
                <a:off x="630438" y="3082502"/>
                <a:ext cx="1516401" cy="5642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2400" b="1">
                    <a:solidFill>
                      <a:srgbClr val="ED6F3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ill Sans MT" panose="020B0502020104020203" pitchFamily="34" charset="0"/>
                  </a:defRPr>
                </a:lvl1pPr>
              </a:lstStyle>
              <a:p>
                <a:r>
                  <a:rPr lang="en-US" sz="2800" dirty="0"/>
                  <a:t>Health</a:t>
                </a:r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C70D7C8-EE32-B07A-DF9E-4493C49B6F7A}"/>
                </a:ext>
              </a:extLst>
            </p:cNvPr>
            <p:cNvSpPr/>
            <p:nvPr/>
          </p:nvSpPr>
          <p:spPr>
            <a:xfrm>
              <a:off x="448235" y="1096089"/>
              <a:ext cx="8117471" cy="4695111"/>
            </a:xfrm>
            <a:prstGeom prst="rect">
              <a:avLst/>
            </a:prstGeom>
            <a:noFill/>
            <a:ln w="19050">
              <a:solidFill>
                <a:srgbClr val="49818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8432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4B557-8AF2-A1A6-0B0D-1399D12F5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7ABB-C170-4674-B3FF-E4C0EEFBD31E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268237-5126-FC0C-3D90-E87088DB7F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466163"/>
            <a:ext cx="7772400" cy="336941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E20AC34-09A9-A642-6B6A-95811F76525A}"/>
              </a:ext>
            </a:extLst>
          </p:cNvPr>
          <p:cNvSpPr txBox="1">
            <a:spLocks/>
          </p:cNvSpPr>
          <p:nvPr/>
        </p:nvSpPr>
        <p:spPr>
          <a:xfrm>
            <a:off x="267716" y="4721049"/>
            <a:ext cx="8524809" cy="749833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2E50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br>
              <a:rPr lang="en-US" sz="4800" dirty="0">
                <a:solidFill>
                  <a:srgbClr val="1A5366"/>
                </a:solidFill>
                <a:latin typeface="Trajan Pro" panose="02020502050506020301" pitchFamily="18" charset="0"/>
              </a:rPr>
            </a:br>
            <a:r>
              <a:rPr lang="en-US" sz="4800" dirty="0">
                <a:solidFill>
                  <a:srgbClr val="1A5366"/>
                </a:solidFill>
                <a:latin typeface="Trajan Pro" panose="02020502050506020301" pitchFamily="18" charset="0"/>
              </a:rPr>
              <a:t>The Obstacles to Well-Being</a:t>
            </a:r>
            <a:endParaRPr lang="en-US" sz="4800" dirty="0">
              <a:solidFill>
                <a:srgbClr val="1A5366"/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860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D8C66-2C33-6DFE-3934-69B08A1E8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One Obstacle: Our Biology!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245B44-8F40-A6E9-705E-D18294D137B2}"/>
              </a:ext>
            </a:extLst>
          </p:cNvPr>
          <p:cNvGrpSpPr/>
          <p:nvPr/>
        </p:nvGrpSpPr>
        <p:grpSpPr>
          <a:xfrm>
            <a:off x="701608" y="1391055"/>
            <a:ext cx="7374945" cy="5158288"/>
            <a:chOff x="472547" y="1065554"/>
            <a:chExt cx="7829136" cy="549750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6228E40-F3FF-E31E-A595-5DC0DD9DA9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2547" y="1065554"/>
              <a:ext cx="2916883" cy="198312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285446B-CA7D-2BD2-F3EB-7459E9C4C3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84800" y="1121681"/>
              <a:ext cx="2916883" cy="198312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50" name="Picture 2" descr="The World Population Just Hit 8 Billion, and Here's How It Will Continue to Grow">
              <a:extLst>
                <a:ext uri="{FF2B5EF4-FFF2-40B4-BE49-F238E27FC236}">
                  <a16:creationId xmlns:a16="http://schemas.microsoft.com/office/drawing/2014/main" id="{E0CA6DCE-F606-9489-0064-4BC1FDA024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4474" y="4579935"/>
              <a:ext cx="2977209" cy="1983125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Stinging starlet sea anemones | Stowers Institute for Medical Research">
              <a:extLst>
                <a:ext uri="{FF2B5EF4-FFF2-40B4-BE49-F238E27FC236}">
                  <a16:creationId xmlns:a16="http://schemas.microsoft.com/office/drawing/2014/main" id="{1EBDC681-F53C-045B-3596-3B0575958A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218"/>
            <a:stretch/>
          </p:blipFill>
          <p:spPr bwMode="auto">
            <a:xfrm>
              <a:off x="581126" y="4579935"/>
              <a:ext cx="2888836" cy="1983125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D5353AA-2722-D33A-D5B5-EB5ADF841045}"/>
              </a:ext>
            </a:extLst>
          </p:cNvPr>
          <p:cNvSpPr txBox="1"/>
          <p:nvPr/>
        </p:nvSpPr>
        <p:spPr>
          <a:xfrm>
            <a:off x="1020618" y="3382233"/>
            <a:ext cx="6899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3783B"/>
                </a:solidFill>
              </a:rPr>
              <a:t>Survival Imperative:  Eat and Don’t Be Eaten!</a:t>
            </a:r>
          </a:p>
          <a:p>
            <a:pPr algn="ctr"/>
            <a:r>
              <a:rPr lang="en-US" sz="2400" b="1" dirty="0">
                <a:solidFill>
                  <a:srgbClr val="F3783B"/>
                </a:solidFill>
              </a:rPr>
              <a:t>From the 800 million year ago Starlet Sea Anemone to 8 billion modern humans!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26702B-82CA-061D-BEA3-58E2C041A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7ABB-C170-4674-B3FF-E4C0EEFBD31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775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56E270-D0D9-485E-95C0-2623763E0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C4A304E-F5E4-4E0E-8A3C-EFF9C0F4AA20}" type="slidenum">
              <a:rPr lang="en-US" smtClean="0"/>
              <a:pPr algn="r"/>
              <a:t>15</a:t>
            </a:fld>
            <a:endParaRPr lang="en-US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B00CB029-0CCF-4157-AC61-0E5E17842C2B}"/>
              </a:ext>
            </a:extLst>
          </p:cNvPr>
          <p:cNvSpPr txBox="1">
            <a:spLocks/>
          </p:cNvSpPr>
          <p:nvPr/>
        </p:nvSpPr>
        <p:spPr>
          <a:xfrm>
            <a:off x="4635171" y="1552418"/>
            <a:ext cx="4348814" cy="3342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Clr>
                <a:srgbClr val="2A5599"/>
              </a:buClr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7525" indent="-242888" algn="l" defTabSz="914400" rtl="0" eaLnBrk="1" latinLnBrk="0" hangingPunct="1">
              <a:spcBef>
                <a:spcPct val="20000"/>
              </a:spcBef>
              <a:buClr>
                <a:srgbClr val="2A5599"/>
              </a:buClr>
              <a:buSzPct val="85000"/>
              <a:buFont typeface="Arial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b="1" u="sng" dirty="0">
                <a:solidFill>
                  <a:srgbClr val="3E6D72"/>
                </a:solidFill>
              </a:rPr>
              <a:t>Executive Thinking</a:t>
            </a:r>
          </a:p>
          <a:p>
            <a:pPr marL="558800" lvl="1" indent="-217488">
              <a:spcBef>
                <a:spcPts val="0"/>
              </a:spcBef>
              <a:buClr>
                <a:srgbClr val="3E6D72"/>
              </a:buClr>
              <a:buFont typeface="Arial" panose="020B0604020202020204" pitchFamily="34" charset="0"/>
              <a:buChar char="•"/>
            </a:pPr>
            <a:r>
              <a:rPr lang="en-US" sz="1900" b="1" i="1" dirty="0">
                <a:solidFill>
                  <a:srgbClr val="F27141"/>
                </a:solidFill>
              </a:rPr>
              <a:t>Conscious and slow</a:t>
            </a:r>
          </a:p>
          <a:p>
            <a:pPr marL="558800" lvl="1" indent="-217488">
              <a:spcBef>
                <a:spcPts val="0"/>
              </a:spcBef>
              <a:buClr>
                <a:srgbClr val="3E6D72"/>
              </a:buClr>
              <a:buFont typeface="Arial" panose="020B0604020202020204" pitchFamily="34" charset="0"/>
              <a:buChar char="•"/>
            </a:pPr>
            <a:r>
              <a:rPr lang="en-US" sz="1900" dirty="0"/>
              <a:t>Seat of higher-order reasoning, emotional intelligence, feelings, and “adult” behavior</a:t>
            </a:r>
          </a:p>
          <a:p>
            <a:pPr marL="558800" lvl="1" indent="-217488">
              <a:spcBef>
                <a:spcPts val="0"/>
              </a:spcBef>
              <a:buClr>
                <a:srgbClr val="3E6D72"/>
              </a:buClr>
              <a:buFont typeface="Arial" panose="020B0604020202020204" pitchFamily="34" charset="0"/>
              <a:buChar char="•"/>
            </a:pPr>
            <a:r>
              <a:rPr lang="en-US" sz="1900" dirty="0"/>
              <a:t>“Smart – but small, sequential, and slow”</a:t>
            </a:r>
          </a:p>
          <a:p>
            <a:pPr marL="558800" lvl="1" indent="-217488">
              <a:spcBef>
                <a:spcPts val="0"/>
              </a:spcBef>
              <a:buClr>
                <a:srgbClr val="3E6D72"/>
              </a:buClr>
              <a:buFont typeface="Arial" panose="020B0604020202020204" pitchFamily="34" charset="0"/>
              <a:buChar char="•"/>
            </a:pPr>
            <a:r>
              <a:rPr lang="en-US" sz="1900" dirty="0"/>
              <a:t>Heavily dependent on working memory only 3-4 “chucks” at a time</a:t>
            </a:r>
          </a:p>
          <a:p>
            <a:pPr marL="558800" lvl="1" indent="-217488">
              <a:spcBef>
                <a:spcPts val="0"/>
              </a:spcBef>
              <a:buClr>
                <a:srgbClr val="3E6D72"/>
              </a:buClr>
              <a:buFont typeface="Arial" panose="020B0604020202020204" pitchFamily="34" charset="0"/>
              <a:buChar char="•"/>
            </a:pPr>
            <a:r>
              <a:rPr lang="en-US" sz="1900" dirty="0"/>
              <a:t>Seat of willpower and decision making</a:t>
            </a:r>
          </a:p>
          <a:p>
            <a:pPr marL="558800" lvl="1" indent="-217488">
              <a:spcBef>
                <a:spcPts val="0"/>
              </a:spcBef>
              <a:buClr>
                <a:srgbClr val="3E6D72"/>
              </a:buClr>
              <a:buFont typeface="Arial" panose="020B0604020202020204" pitchFamily="34" charset="0"/>
              <a:buChar char="•"/>
            </a:pPr>
            <a:r>
              <a:rPr lang="en-US" sz="1900" dirty="0"/>
              <a:t>Easily distracted</a:t>
            </a:r>
          </a:p>
          <a:p>
            <a:pPr marL="558800" lvl="1" indent="-217488">
              <a:spcBef>
                <a:spcPts val="0"/>
              </a:spcBef>
              <a:buClr>
                <a:srgbClr val="3E6D72"/>
              </a:buClr>
              <a:buFont typeface="Arial" panose="020B0604020202020204" pitchFamily="34" charset="0"/>
              <a:buChar char="•"/>
            </a:pPr>
            <a:r>
              <a:rPr lang="en-US" sz="1900" dirty="0"/>
              <a:t>Easily tired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1B84AE-228B-43CA-A845-9BA85127A0A3}"/>
              </a:ext>
            </a:extLst>
          </p:cNvPr>
          <p:cNvSpPr txBox="1"/>
          <p:nvPr/>
        </p:nvSpPr>
        <p:spPr>
          <a:xfrm>
            <a:off x="5355771" y="87085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D812B89-4ACA-48E3-B89E-3921819B4B8A}"/>
              </a:ext>
            </a:extLst>
          </p:cNvPr>
          <p:cNvSpPr txBox="1">
            <a:spLocks/>
          </p:cNvSpPr>
          <p:nvPr/>
        </p:nvSpPr>
        <p:spPr>
          <a:xfrm>
            <a:off x="144993" y="1552418"/>
            <a:ext cx="4414991" cy="3354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Clr>
                <a:srgbClr val="2A5599"/>
              </a:buClr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7525" indent="-242888" algn="l" defTabSz="914400" rtl="0" eaLnBrk="1" latinLnBrk="0" hangingPunct="1">
              <a:spcBef>
                <a:spcPct val="20000"/>
              </a:spcBef>
              <a:buClr>
                <a:srgbClr val="2A5599"/>
              </a:buClr>
              <a:buSzPct val="85000"/>
              <a:buFont typeface="Arial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b="1" u="sng" dirty="0">
                <a:solidFill>
                  <a:srgbClr val="3E6D72"/>
                </a:solidFill>
              </a:rPr>
              <a:t>Intuition &amp; Instinct</a:t>
            </a:r>
          </a:p>
          <a:p>
            <a:pPr marL="558800" lvl="1" indent="-217488">
              <a:spcBef>
                <a:spcPts val="0"/>
              </a:spcBef>
              <a:buClr>
                <a:srgbClr val="3E6D72"/>
              </a:buClr>
              <a:buFont typeface="Arial" panose="020B0604020202020204" pitchFamily="34" charset="0"/>
              <a:buChar char="•"/>
            </a:pPr>
            <a:r>
              <a:rPr lang="en-US" sz="1900" b="1" i="1" dirty="0">
                <a:solidFill>
                  <a:srgbClr val="F27141"/>
                </a:solidFill>
              </a:rPr>
              <a:t>Subconscious and fast</a:t>
            </a:r>
          </a:p>
          <a:p>
            <a:pPr marL="558800" lvl="1" indent="-217488">
              <a:spcBef>
                <a:spcPts val="0"/>
              </a:spcBef>
              <a:buClr>
                <a:srgbClr val="3E6D72"/>
              </a:buClr>
              <a:buFont typeface="Arial" panose="020B0604020202020204" pitchFamily="34" charset="0"/>
              <a:buChar char="•"/>
            </a:pPr>
            <a:r>
              <a:rPr lang="en-US" sz="1900" dirty="0"/>
              <a:t>Seat of beliefs, emotions, habits, values, intuition, imagination, connects new learning with old</a:t>
            </a:r>
          </a:p>
          <a:p>
            <a:pPr marL="558800" lvl="1" indent="-217488">
              <a:spcBef>
                <a:spcPts val="0"/>
              </a:spcBef>
              <a:buClr>
                <a:srgbClr val="3E6D72"/>
              </a:buClr>
              <a:buFont typeface="Arial" panose="020B0604020202020204" pitchFamily="34" charset="0"/>
              <a:buChar char="•"/>
            </a:pPr>
            <a:r>
              <a:rPr lang="en-US" sz="1900" dirty="0"/>
              <a:t>Non-verbal</a:t>
            </a:r>
          </a:p>
          <a:p>
            <a:pPr marL="558800" lvl="1" indent="-217488">
              <a:spcBef>
                <a:spcPts val="0"/>
              </a:spcBef>
              <a:buClr>
                <a:srgbClr val="3E6D72"/>
              </a:buClr>
              <a:buFont typeface="Arial" panose="020B0604020202020204" pitchFamily="34" charset="0"/>
              <a:buChar char="•"/>
            </a:pPr>
            <a:r>
              <a:rPr lang="en-US" sz="1900" dirty="0"/>
              <a:t>Automates much of daily life</a:t>
            </a:r>
          </a:p>
          <a:p>
            <a:pPr marL="558800" lvl="1" indent="-217488">
              <a:spcBef>
                <a:spcPts val="0"/>
              </a:spcBef>
              <a:buClr>
                <a:srgbClr val="3E6D72"/>
              </a:buClr>
              <a:buFont typeface="Arial" panose="020B0604020202020204" pitchFamily="34" charset="0"/>
              <a:buChar char="•"/>
            </a:pPr>
            <a:r>
              <a:rPr lang="en-US" sz="1900" dirty="0"/>
              <a:t>Always “on” 24/7</a:t>
            </a:r>
          </a:p>
          <a:p>
            <a:pPr marL="558800" lvl="1" indent="-217488">
              <a:spcBef>
                <a:spcPts val="0"/>
              </a:spcBef>
              <a:buClr>
                <a:srgbClr val="3E6D72"/>
              </a:buClr>
              <a:buFont typeface="Arial" panose="020B0604020202020204" pitchFamily="34" charset="0"/>
              <a:buChar char="•"/>
            </a:pPr>
            <a:r>
              <a:rPr lang="en-US" sz="1900" dirty="0"/>
              <a:t>Scans for “danger” (physical or psycho-social) and alerts us to fight, flee, or freeze</a:t>
            </a:r>
          </a:p>
          <a:p>
            <a:pPr marL="558800" lvl="1" indent="-217488">
              <a:spcBef>
                <a:spcPts val="0"/>
              </a:spcBef>
              <a:buClr>
                <a:srgbClr val="3E6D72"/>
              </a:buClr>
              <a:buFont typeface="Arial" panose="020B0604020202020204" pitchFamily="34" charset="0"/>
              <a:buChar char="•"/>
            </a:pPr>
            <a:r>
              <a:rPr lang="en-US" sz="1900" dirty="0"/>
              <a:t>Manages scarce mental energy by streamlining decision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B8C7AE-1E05-4A69-9918-6D615B24B2F5}"/>
              </a:ext>
            </a:extLst>
          </p:cNvPr>
          <p:cNvSpPr txBox="1"/>
          <p:nvPr/>
        </p:nvSpPr>
        <p:spPr>
          <a:xfrm>
            <a:off x="310129" y="5797663"/>
            <a:ext cx="42498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rgbClr val="F58E05"/>
                </a:solidFill>
                <a:latin typeface="Lucida Calligraphy" panose="03010101010101010101" pitchFamily="66" charset="0"/>
              </a:defRPr>
            </a:lvl1pPr>
          </a:lstStyle>
          <a:p>
            <a:pPr>
              <a:lnSpc>
                <a:spcPts val="1800"/>
              </a:lnSpc>
            </a:pPr>
            <a:r>
              <a:rPr lang="en-US" dirty="0">
                <a:solidFill>
                  <a:srgbClr val="F27141"/>
                </a:solidFill>
                <a:latin typeface="+mj-lt"/>
              </a:rPr>
              <a:t>Autopilot | Guardian |</a:t>
            </a:r>
          </a:p>
          <a:p>
            <a:pPr>
              <a:lnSpc>
                <a:spcPts val="1800"/>
              </a:lnSpc>
            </a:pPr>
            <a:r>
              <a:rPr lang="en-US" dirty="0">
                <a:solidFill>
                  <a:srgbClr val="F27141"/>
                </a:solidFill>
                <a:latin typeface="+mj-lt"/>
              </a:rPr>
              <a:t>Dot Connector | Energy Manager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EBDA4D-617D-4565-AF34-662BF03A4019}"/>
              </a:ext>
            </a:extLst>
          </p:cNvPr>
          <p:cNvSpPr txBox="1"/>
          <p:nvPr/>
        </p:nvSpPr>
        <p:spPr>
          <a:xfrm>
            <a:off x="4701317" y="5772574"/>
            <a:ext cx="43199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ts val="1800"/>
              </a:lnSpc>
              <a:defRPr b="1">
                <a:solidFill>
                  <a:srgbClr val="E77E56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rgbClr val="F27141"/>
                </a:solidFill>
              </a:rPr>
              <a:t>Higher Order Thinker |</a:t>
            </a:r>
          </a:p>
          <a:p>
            <a:r>
              <a:rPr lang="en-US" dirty="0">
                <a:solidFill>
                  <a:srgbClr val="F27141"/>
                </a:solidFill>
              </a:rPr>
              <a:t>Adult | Planner | Social  and Emotional Navigator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14B93D-6362-4B85-BB43-92ACE79DF887}"/>
              </a:ext>
            </a:extLst>
          </p:cNvPr>
          <p:cNvSpPr txBox="1"/>
          <p:nvPr/>
        </p:nvSpPr>
        <p:spPr>
          <a:xfrm>
            <a:off x="869401" y="1038961"/>
            <a:ext cx="3066207" cy="338554"/>
          </a:xfrm>
          <a:prstGeom prst="rect">
            <a:avLst/>
          </a:prstGeom>
          <a:solidFill>
            <a:srgbClr val="3E6D7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System </a:t>
            </a:r>
            <a:r>
              <a:rPr lang="en-US" sz="1600" b="1" dirty="0"/>
              <a:t>1 – Right Hemisphere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967053-470F-496B-B8D7-7FEAD2B50C9C}"/>
              </a:ext>
            </a:extLst>
          </p:cNvPr>
          <p:cNvSpPr txBox="1"/>
          <p:nvPr/>
        </p:nvSpPr>
        <p:spPr>
          <a:xfrm>
            <a:off x="5145760" y="1038961"/>
            <a:ext cx="2954086" cy="338554"/>
          </a:xfrm>
          <a:prstGeom prst="rect">
            <a:avLst/>
          </a:prstGeom>
          <a:solidFill>
            <a:srgbClr val="3E6D7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System </a:t>
            </a:r>
            <a:r>
              <a:rPr lang="en-US" sz="1600" b="1" dirty="0"/>
              <a:t>2 – Left Hemisphere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031754-14A2-4242-9728-3E34CBFE6CD4}"/>
              </a:ext>
            </a:extLst>
          </p:cNvPr>
          <p:cNvSpPr txBox="1"/>
          <p:nvPr/>
        </p:nvSpPr>
        <p:spPr>
          <a:xfrm>
            <a:off x="497591" y="6406634"/>
            <a:ext cx="4414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The Mammalian Operating System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8A9DA1-BA41-49EA-AF10-2D7BB9514439}"/>
              </a:ext>
            </a:extLst>
          </p:cNvPr>
          <p:cNvSpPr txBox="1"/>
          <p:nvPr/>
        </p:nvSpPr>
        <p:spPr>
          <a:xfrm>
            <a:off x="5437003" y="6406634"/>
            <a:ext cx="2635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The Executive Adult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45508D0-B5F1-4A42-A2C6-E6CD929FD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“Two System Brain”</a:t>
            </a:r>
          </a:p>
        </p:txBody>
      </p:sp>
      <p:pic>
        <p:nvPicPr>
          <p:cNvPr id="22" name="Graphic 21" descr="Head with gears with solid fill">
            <a:extLst>
              <a:ext uri="{FF2B5EF4-FFF2-40B4-BE49-F238E27FC236}">
                <a16:creationId xmlns:a16="http://schemas.microsoft.com/office/drawing/2014/main" id="{6450997F-34FF-4F3D-A7C6-2D8933366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122900" y="853324"/>
            <a:ext cx="914400" cy="9144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4350208-63FA-8917-C93A-5EE8A0C2637B}"/>
              </a:ext>
            </a:extLst>
          </p:cNvPr>
          <p:cNvGrpSpPr/>
          <p:nvPr/>
        </p:nvGrpSpPr>
        <p:grpSpPr>
          <a:xfrm>
            <a:off x="19669" y="867693"/>
            <a:ext cx="914400" cy="914400"/>
            <a:chOff x="19669" y="867693"/>
            <a:chExt cx="914400" cy="914400"/>
          </a:xfrm>
        </p:grpSpPr>
        <p:pic>
          <p:nvPicPr>
            <p:cNvPr id="26" name="Graphic 25" descr="Head with gears with solid fill">
              <a:extLst>
                <a:ext uri="{FF2B5EF4-FFF2-40B4-BE49-F238E27FC236}">
                  <a16:creationId xmlns:a16="http://schemas.microsoft.com/office/drawing/2014/main" id="{0284A904-3B9B-48E3-A68D-BC423E839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9669" y="867693"/>
              <a:ext cx="914400" cy="914400"/>
            </a:xfrm>
            <a:prstGeom prst="rect">
              <a:avLst/>
            </a:prstGeom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BF96C23-FD6F-4A20-82DA-96436E25BA7A}"/>
                </a:ext>
              </a:extLst>
            </p:cNvPr>
            <p:cNvSpPr/>
            <p:nvPr/>
          </p:nvSpPr>
          <p:spPr>
            <a:xfrm>
              <a:off x="152517" y="908431"/>
              <a:ext cx="529231" cy="529231"/>
            </a:xfrm>
            <a:prstGeom prst="ellipse">
              <a:avLst/>
            </a:prstGeom>
            <a:solidFill>
              <a:srgbClr val="F271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8" name="Graphic 27" descr="Heart with solid fill">
              <a:extLst>
                <a:ext uri="{FF2B5EF4-FFF2-40B4-BE49-F238E27FC236}">
                  <a16:creationId xmlns:a16="http://schemas.microsoft.com/office/drawing/2014/main" id="{7064C34D-0EAD-49CA-8769-AE1698B2F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9483" y="1006265"/>
              <a:ext cx="529231" cy="529231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BE53B60-830B-B390-B82D-7D77314849FE}"/>
              </a:ext>
            </a:extLst>
          </p:cNvPr>
          <p:cNvSpPr txBox="1"/>
          <p:nvPr/>
        </p:nvSpPr>
        <p:spPr>
          <a:xfrm rot="20290007">
            <a:off x="46137" y="1712844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27141"/>
                </a:solidFill>
              </a:rPr>
              <a:t>90%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A0BEB5-DCB2-4010-28D9-39C3F231E46A}"/>
              </a:ext>
            </a:extLst>
          </p:cNvPr>
          <p:cNvSpPr txBox="1"/>
          <p:nvPr/>
        </p:nvSpPr>
        <p:spPr>
          <a:xfrm rot="20290007">
            <a:off x="8350522" y="1712842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27141"/>
                </a:solidFill>
              </a:rPr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476059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64727"/>
            <a:ext cx="7543800" cy="7673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The “Brain” in the Gut</a:t>
            </a:r>
            <a:endParaRPr lang="en-US" b="0" dirty="0">
              <a:solidFill>
                <a:srgbClr val="3B75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1D09-FAF7-4479-8740-F4BD70AE1DD4}" type="slidenum">
              <a:rPr lang="en-US" smtClean="0"/>
              <a:t>16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55771" y="87085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8384" y="1140992"/>
            <a:ext cx="6089566" cy="460149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600" dirty="0"/>
              <a:t>The gut has a mind of its own, the</a:t>
            </a:r>
            <a:r>
              <a:rPr lang="en-US" sz="2600" b="1" dirty="0"/>
              <a:t> "enteric nervous system”</a:t>
            </a:r>
            <a:endParaRPr lang="en-US" sz="2600" dirty="0"/>
          </a:p>
          <a:p>
            <a:pPr>
              <a:spcBef>
                <a:spcPts val="0"/>
              </a:spcBef>
            </a:pPr>
            <a:r>
              <a:rPr lang="en-US" sz="2600" dirty="0"/>
              <a:t>This system sends and receives impulses, records experience and responds to emotions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The gut contains 100 million neurons - more than the spinal cord and about the same as our dog’s brain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45145" y="1206100"/>
            <a:ext cx="2627160" cy="158117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3" name="Content Placeholder 4"/>
          <p:cNvSpPr txBox="1">
            <a:spLocks/>
          </p:cNvSpPr>
          <p:nvPr/>
        </p:nvSpPr>
        <p:spPr>
          <a:xfrm>
            <a:off x="2916644" y="4070721"/>
            <a:ext cx="4642079" cy="238681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25425" indent="-225425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3B758B"/>
              </a:buClr>
              <a:buSzPct val="100000"/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3B758B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3B758B"/>
              </a:buClr>
              <a:buFont typeface="Times New Roman" panose="02020603050405020304" pitchFamily="18" charset="0"/>
              <a:buChar char="‒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ts val="0"/>
              </a:spcBef>
              <a:buClr>
                <a:srgbClr val="F27141"/>
              </a:buClr>
            </a:pPr>
            <a:r>
              <a:rPr lang="en-US" sz="2600" dirty="0">
                <a:solidFill>
                  <a:schemeClr val="tx1"/>
                </a:solidFill>
                <a:latin typeface="+mn-lt"/>
              </a:rPr>
              <a:t>Its nerve cells are bathed and influenced by the same neurotransmitter drugs</a:t>
            </a:r>
          </a:p>
          <a:p>
            <a:pPr marL="228600" indent="-228600">
              <a:spcBef>
                <a:spcPts val="0"/>
              </a:spcBef>
              <a:buClr>
                <a:srgbClr val="F27141"/>
              </a:buClr>
            </a:pPr>
            <a:r>
              <a:rPr lang="en-US" sz="2600" dirty="0">
                <a:solidFill>
                  <a:schemeClr val="tx1"/>
                </a:solidFill>
                <a:latin typeface="+mn-lt"/>
              </a:rPr>
              <a:t>The vagus nerve connects the brain in the head with the gut; 80% of connections are bi-directional</a:t>
            </a:r>
          </a:p>
          <a:p>
            <a:pPr>
              <a:spcBef>
                <a:spcPts val="0"/>
              </a:spcBef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6" descr="data:image/png;base64,iVBORw0KGgoAAAANSUhEUgAAANoAAADaCAYAAADAHVzbAAAgAElEQVR4Xuy9aaws63Udtmruqp7OdMd33/xEPopPpESRIkVa1MhBokaLlCx5ihPbsAEHCBAEgZ3EhpEEyJ8giO1EyCQkcQA7gh3bcezIAxUxkiVrJmVKlEia5iPfcMdzTk/VVV1dVcFa+/u6+z7pr/0j552H8+45fbqrq6u+/e2911577QBvfr15Bd68Av/ar0Dwr/0d3nyDN6/Am1cAbxram4vgzSvwb+AKvGlo/wYu8ptv8eYVeNPQ3lwDb16BfwNX4Pc1tNFk2EdxBHQ92q7Dtt0iiCMEAZ8eIAwChD1/7MGHwiRCGIbI8lynHAYR2m2L1XyFru3Q9R2CrtXfuj7kE3SMPmjBwwA9RuMRTq6dIE5DHbd1z+8RoOs6Hb8D9HiAEIE7Bvoe26rBalGiWlUIggjbaoum6/Q6BB2SNMbptRMkeYqqrNCWNY7HxxjnY74c/BBhyPdpsK5qbLYt2n6LpEgwnIyxaVvc+8o9lIsF2rZD27Z2LfhZohCDQYYoDPS4vvS3HkHf65x79Oi6HnGcIk0zjKdH6IIelw8v0W0bpFmCttuCp5umAzz3/Au4eedpZEWBMOJ1DxEBeHT/NXz5S59D0DZIEj4C9NseTbPVc3hOvFfNttH78bPpPLsei8UCm80GPc+p6/Q4f95/hZhMpxgMUkRh6P5m/9p9hz4ff4+1FqDjdN3WPYfvHyKKEjQNzy/WddlsG1RVpefGUaz7HvRA0271+6TI8Zuf+9z/7zf83/cDTq9N+wD8j+uFywToA5qYVpFuHC90wAXU92j71i5gHNvN74Btw5vSIQqcge5uqhmrll/fIgojBFGIJE0xngxlhPwzF3qcxogiGh4NM7JFwoNrLXMx2/lxQVdljfVyjc1mi3bTou1sQWlhpCGOTqfIigG6bYeuajAejDAaDNG6xcjzb7sN1vVGr+XnzUYJ4kGGdbXB/VfvYb0qtXH0tAh3DjT6NE0RBiHawN7PG1wSx+6c9XERx7EMZ5AXuqbL+cIeT3gl+WOIJE7xwte8FbfuPKP35uLlou2aBndffxlf+J1/gWZboigKRDznZotq3dh1DOxa8Ry4MWkPcd+r5RLVunrM0Lyx8daEUYzxeCyjD3ln+x5RZOfvv+2emaH5z9+2jTPy0DY2vloblxkjrarebNB1tkZoXHyYG3gaJxjlBT79W//iahra0e3jnruOMzXnc9zexxUoo+EC93anJ9uNpcHpRtni8kalRW+3QY8FQY9IN4WvidHLNTpnQE/J/2Lu8DGiOEacuJsOyPhsZ/SLIMCm2qBcllit1uZVu1A3U2cQ9hhOCiRZimbTIO4DTIdTjIsx9wx5HHnYbouq2eqxIALiQYwwCbFa17h4eInVfIl263Zwt3EEYYQkSsxD0CuChmZ+LOGi8gsfXGSRbRraPIBN3Zh3lzdt9aZJkuOtb30RN24/jSTLEEa2ONt2g3v3voIvfuGz6IOtrgE3jc2mwXq1RkDv2oXaIGggaZbavejNE1VliW3NBW/XxH+ZxwoRJymGw6E2DXljGYt5tP1rDjY53Qcf5fA9zNPzg2lDYQSie8777fw6NwDn7XkdMr7nIMev/eanr6ahnTx11vctd0VnU35RcwU609l5ExmIXScfkux3e9sZedN8yMeV4Bc2XZ+90nZfvZ5rMIwU+miPj7jbhs7YzbsybIych9UuTsPuei26TdXY67oQzZZhJv/cIc4S7cQ0vqDrcfP0BsbDscI1Loco4MJoLGzsaDAN2rBDlESoqg3mlwuslhYKeyPnIqZx0WtzB+9C80z8rFxoPCbPj549CSOFZFpoNMa+VejJ4zNs3PJcoxhZWuDZ557DE08+hzTLwJhRGwo6PHj4Cu7ffwUIGXL32DZbHYObTNdaqEh73TB0SxOdSxzG2KwrzC4v0dXNDmY+NDiee5xkGI8nMh4L1QN5STO0rT6PbRrmtfkxBoOBQkWGhlsXrnoD5fO3bYskSSwMpafvWkUDfA8evxgUKLIMv/wbv3Z1DU2hGQ2tZQgRMpZzoaSFa9z2d/F7EOxCOl7gQ6PjRVU46UPH3n7nhe96LhRnvFykbvfVbui9Jo3cfesma5HaimLoGdLtuXDFe492K+ux8JVhLk8p7JFlqbxj2Pe4fnxdN1r2zN0bwJaG1rRo2x5NW2NZr/Qe/H29rtBubJH5Hd9/fi5IfjGXk9eOInkvLmC7GpB3o6F1baNjbNotisEQ2SBBWZaoNhttGMPhSKHj9Zu3kA0yeT7eimpT4WL2AMvlOcI01LF8+CwP3HOjAKp1jW3T6HMyyubnL+crPLj/AFuGji7f3YeN3FAjpFmBPC8ODC2Ucek+dS0i7WyWhyrfiiMMBrk8WV1Xu3vs8zltnn2r5/D1/MyNQki+NlaOyeufpyl+5dO/fjUNbfrEiU/CtFC0S+lmehvxPwj5eMyQvKHtLjjvlZJ2F7IwxCHAwXwG9Gi2yPnlbyI91v7K75N2GhpBGcsbuYpo/HKBdm7ee7Yt2qYHDa5XGAeFoTQ0esckDHF2dIbhYGSgAcMtbhZoUW8aNE2PuilR1qU8D22L+Y3yM+c5DAzotaBpyPxZ37pezLWY+POTKTaVYfA9uPPTqzI2z9NChlbXBGA2Wsh5PsSzzz6Ds2vXEMY0nhb1thGQseb5dDWyguGdy1MVspsnpbHVJb2LnTPDZJ7varbC+aML9E2jDdJ/+Y2C9yxJCxm5z8vs/jmoynkwf4/4uAEiDHltE6Uh+lzOIpt9HmdYiuWuNHRvaOPhSHnaL//6r75paO4aaSHbsnH5jEAPuxGG7hmSqBvEEIO3X7uu3dbA21kn5yirtUBQf3X/GlKoBaAQMVSY5786LmMZoVaZex13Xpcg6rUQ4snIjIZG43C3WeFUnEQYZgMcjY+1owq4IShj6A7qZot226ParLSwaRBdF2g35mJnXrQDB5jcxzymoaDCiXgpuJsz/KT3sCuEQZphQFTWATgNw8vers+228jQaOhFPsSt27eQD+kJiETS+7VCEwk8pBm9j3k6fm5dQ5cP8fOWq0qbAq/SdrPFdtOiWlZYl2sEDHttP9LrBII44GKQj+TRBGLolliYeIg4mmFZvnUYqdBQLSej97cclggrNxy7n8w/uW7MQzJCSlMCIUMkUYh//mtX1NDGt457LV7ZjPMo3PZdassLpuTdo5KGhVho6W1mZ2Tmnbw33BkS0Ug9nzD/DjlxoZnlJfQ+3AF96EgvaDmZLRIDVQ42Q3eONLRuYx6tY4LuwlN6NKJq+WCgmzzKR1r4ytvk0ejJuKA71JsVyk2pPJWGRjSzrmoZsazTXQuCNIPhAEmWCEDptvzu0dSE2YHjYohnnnoSd568g2I0wrJcywhn8zkWizkuLy9QbSs0fY22r5GlA+TFUIuR/lFGrVtheS49CT2C7o3WrYFM/KrXtRlazTCUYT9U6qjLjfK5EMxZGea78oM+XI8kTpAXI5UWlIt5fJmbmrv/2y1LCD56sXvv9iadiAE6naB9frGMYVB/LeNjuYjvo80nCDDIMozyHHEA/OKvX9EcbXr7rN8ZE70Ub6jzSKyHcfemAfi0SzeD/9lW6EIOh1YoneNOug8xDazkTQxlTJ2AAfOA9mXPEBLolpGMbYfOaCv2kKflRdptDXjhuTZlYwghwzlX/8myDMV4gCxOMR1NLEejMdLQdB7MzQzJ2zQl1s3aFlAfoCwrbOqNfW6ha1wwoQxsdDSStwzktiN0TYv1osY3vv0b8IEPfACL5RL3H9zDYlmibpijBYjTFHk+ABfwV1//CublBZqenshQQHlz1eYahXPmwc0r8Hd6d6GvfI7OiZsKva+FcqytccPYrDaoVw3K1Yrxu9u0Qv2NJRO+X5ZmyIupgAsfwRgaankgN1Wep3LOkK+10o1SCkUmrszicjj+nR6Nz2+aSpEA0UyCJ7q7XWcb3SDTffvF37iiHu3Fd7wkG9IOzovcbLXgCTNvt6wz2c7YbLnwHCjCBelCOJ+/dM7ZCGk7gJU9MML3YKFXOzeNZYdsWYpoJudCDo8K7G4q0XBDGxW6uJvMsI2G1datDA3MqxSuWW6QFwMMGDpOjpCnAwNNWIAOiYr1aFwBmKEjPQ3zpO22R13Whgw6cIAGwC96yfHRBGGeCHDJwxRPHd/Ed37wO7Sjf+a3P4eL8wusqrVDAmkYPYIoEupZDAus6iVevfcyVvUc247AgiW2NH4L0wzBs/yXn9Bg/F0OpQocvb/lgztvjxDbpsP80UKlCW9oPD43JV88TpIUk+kJ+C+BFBqzNlPntRjCEhDy0D0NyYwp2uVmh4iznQA9Mo2UiGqjc+f1N+MMMCnGKNIYSRTg565q6Piub3qfohGr/HPnstvLPGHbNgoFFMo4BEpsBNafVHyzEIILw0JC814dX6OIxdgmvBlE57jS7Zba8yyqMUMT5OHzBGd58oJvYDUIPHFhEA1aUHfDug6hfKvxqDgehRgNhxgOC4yKEQbpQN5P9R9naDy1LVHGaoX1tlQdix6tqbbKc8yb8Xzt2tDQRscThAOD77/pLS/hW9/5PswWK3z2lX+Fe/ceYlNyw2LpIkQUJwb9JwmyJJNn66MOD+d3cTF/gE273gUFNMZdje0AuVUO6IgE/OxWcnAlEeWIBsjIo2y2uHwwQ7MmtO+YK6pzWl5L06W3GY6O9C83KRlgZKATn8R7p5+EWJLFYiE587QotvvNa0hDjbkpbM2b0u5pjNzk+OVzeBrcqCgwiiNMiwz/4Od/4WqCIe96txnaDpJ3yKPdXAvPfOzuE2QaBGF3/i6DFPJlyRtvSr2pd3UY3ghLqgnD0+gYXjrWh6P2WAGce6LdZCuwudCUhu9BBz7Pl/KEhDi6FvOTDRER84zblnlLj6IYYDwaYzqZYpAMXLjVoQ8tBCIQQkNbrZco6yXiNNJWwFynKtfmJXU97H2Yo+VHQxRJjG9/zzfjG976Drz26uv4/Mtfwfm6VFGahiBjd0VeqyNxh2deFyNIAyzrS1zM76PcLPcbjWetOM/mQZhAtUj7okHxWrOeZrU0AhEsJUTyTNVqjeVspdIEDc0jhT6/paExLxyOxlbz8jmxA1i00br3snvmQw3ztspL3YbMz8X35v1lLY/vVeSFobHalFttTAkNbJTjLB/gztkx/ru/+w+vqKF9w7t7K7Ra0mx1LSuSCg88MDRvkMYicJCzOI2dFTydkVox2pAs3TAaJkELFTGJvNELbvS6LdEr95yeRrsDRDyMbgwEGVDfypMSNWT4FOh9CaOzbtMhcugMjb/rG6Fdk/EER9NjDAdDWSnhc1qkmB00tC0wL+dYLC/Ek5SX3rTK0QwUMMYKE37mSkkS4pu/7p344Q99DJ/9rd/Gb33lZSxYHG4NVWwYaukzOE/kvLQWdhQiiAOsNnM8uLwntNNQVLvae0Rvz+jY403MfCMBNdttJwCGhpYmqZUyggDrZYVNVSNoLYzzaCPvrafZ0RhoaMz9XCatiMRzOj330Re597mbbR47wMwZJM+dSCkPNkjzXZ7M9x9kKabFANfHBZ6+dow7147wF3/yp66uoXE3lKEpB3d1K1nVwTVxdCt/ff3i54UnsVVwrsAEz72zfxWnK9EnlYi7e2zhh0Pz9LMzrqYh68HqQn1nxVK+jgt+221Rt/QYBtBw2VlYyef0MhpRk0g8bplbcpcFpqMpTk9OMSxGWmzrTb07Rxp1s+2wWM6xWs0RxvTSEVoZmeVJtAOSb1mMbdoGd45P8Gf+2B/HfLbAz/3SL+GCuW0fIWqZS/UglG+huPdDFpIJQU14jYDzxUNcLM/F+uAeQ5DBNjlem63YI2Z0zjyMM4C+o0ez+h43Lv4sTiGJ3twgmlaejnVQhXCirdmm6LZN5FmO4WjiUgQDP3SuDkZmWMovXj8ew99DpRCBcT3FeaXXcjQr/zu5m1ZyITDVIk9j3Ll2guevH+OZ66e4dTLCn/6vfvKqGto3WrRGY9tb0S6EUA7loF+fVIvJIeqUhYLMZTxjQkRgJfK9gSc74MNlZjqWgRgKSw1GdLk+QxfHgnBhKw9Ar0ebp0EapOyAAKGhnUIXgjg8Pxoln8OFwMMS7Ts5PkFR5MbSEBLYK8dqmhab7Rarco3ZYqbQqEeLdrNCB5KcMwywRRLTSDKFjJ/4yEfw9pfegX/687+Au/ceoeKCJ3hENMiFwCKzMMSyFa7HdT5piE1b496juyjrtRY/F27kitUyIJdjkoDCml3Ye4papDDXbNI4iSJUu+tIz64OA3cTfW6r86BBus4AljsyEqMVuVg0743p8RTCNjlFLyo9dAj7VOEz7wP/1gWBQlBuFJ2MixxQu/dxt8XpMMfbnrqJ528c4871M0yKAX70P/2rV9PQXnzbiz3DCM9T87ubvI+H5LmghVxZPUw3zwEWtnsauGEGu+c8+vDDP66FqLDPSga7xw8MXLUXR3Dd1dQcYLIrCbgdmi8zPqEZoS9YCynzSXwYiv3Oz8dNgGGxQAAm8jS0TYOyqrFYLdXKo7YTsTIi8TDDzrxoOkjxze/4Wvzxj38Cn3/5FfzSb34Wy2XNIBQNw8MtvYcr5ru6IvNYDyLxCjE3nC8vcbm4kIc2JNbqZEZDM2oaFy5zLBpgpKYZA6jE1fTIr2hkFpqL8CsEdl9g52t5T/j5WIBX4BnFAogIZFiN0+4Xf/ebg66pjMWMyTNzeJ70qNx0bTPb6Hgkb8dhiJpsmg7I8gGyJMQoDfDczWv42qdu4YnjIY4nE6RJhB/8j/7Lq2loZzevqR9NLQ286Cl3KEv8aVgijDYW9pE4u6thhaQjmUfyrAMDRKwGxOf6392mvmOSmEPaYdNuF7awzVOFDv/1cPJhfuALqt4Y/W7M340s60M2qxExcZdXcfQhhbNbAy5ISG5oUB3rarWY7/obf282aLY1nrp2gj/3hz+Bp+88g7/zMz+LL732AM2mRRf22NDA+LMY7Fai8JC56lBizgQCic4vH2LTblz+ZF5fvHfWzGh02o2Y4zEsNEPg51F47IxMBGaGaOJahoijxCGGe0PT52nbHTWL14ecTHEcQ7sWPLbB8DRmc4VMIXzYygI0owM+h2AO/+a9KQ3NGyk/d7UudYjJZISTcY6nTscysqeuHStPY12zqiv8+H/2E1fT0KI87nkjeSF83YP3WqEGIQe2hsjoSJEiamV0G3oX3gDzTIaqeRKr50Aeepydd3PsfBW1fRVcQKMVn52bM6/ji9buqW80NHk/AgzKQwwF3e3wzktYsXy/eFzJ1VG/rBDORazmV+7jQYuAIRDRPQWSPdKwx0tP38Cf+0Mfx8v3Fvgb/+RTeOXBI4PZw57cf4QCZAxAUahIoIJwvkN0+36Li0vW2EoBIipQO0SWZxE7srKKCTICGhm9pJUzfHOnNg3B+1ZE1nu4FiJtJC4aYC7KOigNWfVLlj/Ir8xyRKGx/X1EYam59aQFLofmcaqKPX+Vis9CTdlou7Wiur8XfF3V1Nqg0gC4c3aCtzx1E2+5eYoXrh/jZDJClKUo1xs8vLjAn/0rf/1qGtpgnPfyXjuGuHVJc7X4cCZNuGMG8myslXBxh8phWE/aN2qqZsTHXM+WNzRffJUBO+hehuv5ku6me66IFrzjQFoKt+dV+rvkahKGijpDE6fS5V8CTI0m7brDeQxDSD1v01PFjOvn80kL32h23BMYFh0PevzRj30n3vvSS/jVL9zDT/3Mz+Plu/chrgU7xNHyaqi4T3a7dv0+0AKlkSg33G5wOb9wJGMym631hZ6Bn08Nn0RjmUPuapo859ghwAeGIVqc5Ws0WHoqlVycl+L7Cc0Vw8N4Ompq2G04tkGat6TRuOcIOXZtSjSgai2wRDUzRQSdNhK1zIT0ssYi4UuioMP1cY4Xn7iOF26d4RmijKcnyLMMj1YrXCyWeDhb4D/4H64o6lhMx734dASvlbwTTXJ8QO1yLFQSCvaMbZeHuTBGDY5CJ/dcRH/jPOXDhz+7epILVLiLC/Gk10gS1zm8b0HVUd1C8ZQsDzHv0jrlh85ED3iU6vxRTmkGZpUKXxfaM0j2ZQpfryK9zJC7qA8xCDu857kb+CPf80Ekgwk+/fIFfvpXPo1/+fJXwatCxhSpWdNiIvaKXTsz8IQcQIZppEltWyzKJZrtFuu6lhdgKCnDtx4XhWm7OpyMzQjXLFco/CQnkuCQy8VYR7SOAtcDqEbQSO/B8oTJDbgQ3oULhj7adWAzpkUrdp3kTTsjJ3giMQ3NPs++1mo5oXlkPrcYpDgbD/DctSneevsUT55Nce14Ku+5LiucL1eYrze4XK7xF//6376aHm1yetxb6GG5hMXq5hnUJOn6reQ5HJ1Hz2du4aB83QaD7CzFEFNgz/xX6MYQj693SJzvsTLk0jqUWfciGdV/yUBdC4oVgH25gLmi405ysQWUDbBFvq9L2eOyMVGBfKzkWClaVMZjtKVHH2berw2AuA+R9D1ujQf4vm9+CS/cmGKDFF+dt/idV+/ifLbAteMTjKcjFKMhhmSnkwPpShgMuc1MuPN3qNgdXdWYLRd4eHGOi/lMZOPZ7NJ1LBvjRuG4CwVZrCZTgwZZs7UmMu4hkVLbE0mPM/YN/859hNe1Zl5ZsY6YWhgrpr3166nU4CKPjMXuiF3jmQOU6AVdVKC8zOQqFGHQ6GORv9Cq8dNKD3EY4No4x3PXjvHM2QjPXh/j2pGRlqumw6qssVpXmNctLhYl/ouf+j+vpqFNT6ZSFjAalTBFR5+yHYwX27P3tcsJmufNdYzuA5RxF7c71oK/Scx/lD+pgG3ZAVFAGmazqVUkUoLvGPzq1tVObS0ZIj27HVm9XjL+vVGyfsP3oNGyrSSKbCMwLQuTQcgcxckqE7EMXjkMT0KfgeEXz6NHFyWI+x5HwQbf+MIdvOuFpzEsBmLk98kQQZJhkLGna4h4UCBKBuhZ7nBmS1EiUbmIfqpYbDkte8bIg1ytS8wWS5xfXKCmmI0rZRCQUm9bxM+Yyjhm8xnuPXyEi9kl7j54gGpby+tJRMkgEJMvWK/leVpmjBv7mzyk6FTWkc5raI+RTpapdYfXcjAYUhkBm7LSJulTAN4nv9F2EkyiO63E0u+R6m8ngwjPHo/w1PEQz946xrVJjiLP0HYhKnaAb3ss6w0uyi3uzZb4a//H/3U1DW1yPFGtWi35LoyTV/C9ZwoZDmBkIVTc+Y0NrgKlrM6K3cqtXKZNQ/VsBxmCg7uFVrmYn/UX5Q/MAQ+Myeo+Ply1vEqQPfMYMjbcf2LVJ4kEf2yBEryJBC6YgRM8CFCw49qVLFgDpBFY5uIRtxqpOrJjZFGA40GIp04neP/XvQ1veeYJ0zHhZpAMpLmRJjmSbIAgztAxPCTxWjU/1upYdO4QcgMILf9VfhTYOXFD42ZCr8CNi7A/NwXrk2PeF8i7UTaAYkHnl5e49+CBDO3Vu6/jq6++inVZytPxXhnb3ozC8mDH8pe3E9lM5QQaJBtPLQ4k+GRFf14Hr7nCkFk1NhXzzcMyrGcBf8PXMgoguBJGKNIIt8cxXrwxxXMMF4+GGJNwHQBl3WFWtli3wLzZytDOl2v8L//gH11NQxudTBQ6MkfQju68iBj7akAk38/LkLl2F0L73KmdIfB1Hvb16N9h+Gfolv1v127jYn7P9lfZwD3mc7rdsfzx5YW85JkV2blglDMwrCTxwvVY0fhMTqBFSlg7y5AJ1LHzYKBM407CgRlI2CELetwoCnmxtz9/B1/z1B2cTobo2fXMvCU147IG0BRBRE+WoAsjbEnvYkeAk9yz2mSmFhJuKmx6dBwmq7drY4oE0ZNaxpqYPq9jwrOeJ2oU24C2nRS7yrrGo/kMDx89wr17d/Hqq6/g/Pwcy9VCnkobnwrlRhowGpwyL4V9Im/T07NcQCMK6NktcrEw1yipvP5qfHU1Ov69pewDJeyczgtBsGna48UbI3zt7SPcmhY4GY8Eji2rDR7M17g/r1B2Ac7XW1zWLVb1Fn/vZ/6fq2low+OxqlpWwOwFHUs3RAVRFnBpaI6RHRqBlUiYDMN5KLuZ+2TZQ88+9NCNcn1iHvpX9iLE0gRtTNvR3teDFpaXuS5gpzjlz9N7S0dr0eJhnkaETPU+r+q0bVBkAyXsCdE510rje9JI9K2rDm1T4Z3P3sT3/YF34f3veCtyekWGYoLrIwTpADGbJYmoEoqXmlfCsjJakn1prIJISbaNxI30hF+HxSj/06dR7x2vX2g9ceqq5jViRGD2yOtunFHmorGO2/RsVm0Ueq5WKzw8f4i79+7h1VdfxaOHD3D+6KGFhjI2Rhq2STK8VBHGtSmR6qWeQAeL7DmtTppMHRhWCOfXrmxAUIZCPtQ7iYEnxwlevD7EneMBjtiSlCZY1w0eLte4v2hwb1lh0QDn6wYVhYVa4B9/6soa2qS3HMyMRRmFaloWBlpuZEk0d2d6Ce7E3rCMjmPFz51XY/7AxeEM5dDQDA1kkZWIo2P86xhWj9sZrYP0LfS0tg3pgnigQPuik0lTq4cZl3UlG0vCNadhnBcYkx2yEw+SNgDqtse27zEKOnzs3S/iR77zvbh1nLmwksYUKf9KKYMQkePHRZ+aclbPcCtU2Bh4Zr48q7W7GCpkn0flCYaHOmeCNNa/RS9WN528IXM5UsJatihRnUs1MdOHZJsNn08QhAYkT0fq2abCcrnExeUlVqsSVVViWa4wu7zAgwcXePDwgcRUWfvy9DDntJzMga+m2R3msX1ea5ulbYK60j5i6DpMswjXiwTPHg/wzDTH0TARsZn596NFiYt1g7vLLR6UWyw2HS5rMmjIgEnxyf/3k1fTo42nk565ERfCHsa1nMhpWFntp/edtLEpEntWv+9H8zGhC0O563so3huhL0BbVqDONRPE8absaFkyNqNF7IrNWiB0GYTdnUwaH1M+4coA9GgUjgTTBvwAACAASURBVOFjvsWFdTAa2tFotNNeFGeTXqnd4JmzKX7suz+ID77jeWSdFV4RJAjY4pFRH7KQB29IUGeoRQa9lFgZ9lGHMkVIQ5DWIxFD8/+qa7HE5IR61CPHsgENzvgjyvnoyZilboRMklBNg7NGU20aWuCxsVdcLsz3olCVcmKHOtIQqa7FvE7Gd3Gp3I7Gdv/+Pbz2+utCI6km7DdG0ed2Mf7Bzz6sV4c1NyyzjSQxT3ZrlOK5sxHuHOUYZyEGVFJmXlZt8HBe4rLqcW+1xd1FjQoR1tw4WAyJEvzMp66ooY2mI2MqRr6g62SkScVR7cyoSJ7ZIdiaN0gtY6y57EVd7N4b0XhXjHbGYmEIyadmWGxxEcjimOZCPL0ktVfb8tD8gfqW2CqkajmR1t2iUQewJfFSbXIIIEPh4+EQk+FQ2hXWStPieJjim97yJH7oA+/CM9dGCq46yXhTw4OgBVtamNhnoKiXpT1maIRi+C9CwuehNh2hmA5tJMbB2hlVGxQBsObYbVUAH6hu5aQcGJoSeZVsdoeK2iOue8GobuRvOjK10/HgZ6THFqxP9JHP0fnQK5pXIrOf7UAEPlZlicv5XHndw4cP8eDRQ8wXczW2kl4mcSNtbKbqZaiW468q/LYOgajvcZwPcPMox7OnBW5OYhkZu6b5pgRKLlcrXK5qXNQ9LjYBHixbrCSIxPVFRlGMf/yz/+RqerThUdGbiKlTkHKhmakYWQhphUwzNnklgWVmbV67wwRDCUqxM9vQRu9xVDPT7mjduD489JspIWXJ0YmdcsAYUS5jVCQPZVqB2Z2bA0cUqAn2tx2YfVBpEhuK2QEnoyGOxmNkWY4MIZ6YJPjoe9+C97/0LKbDXJ6GIAdDRJ+DMefrSXWSX+c50VuZ5A0XDgiCOA/HsE8EYvXaWTiqvEcY09bk+wLKQwQokkS5nwxJcwfYWmO6HywyG/HZugwIgLD/jCGlQmgBKjRzatlbfxqiCFsKyBI5lDe1e8Lz0XG2jbwh4X1yDdfrNVarpQzv/BHLBjOHblYiVAtR1IbH45qRJWGPcRbj1mSAp84meOIoxzCjpB47A2rU6w2WyzWW1RqzeoPZpsdsE2NehwJDeqK5pOjR0D55RVHH4XEhj+YJq3sjsPqPvJc3PtJ94sQBGwZe+Of7epUXITWk2viQvFlqeXe9Wp5FYminxS8WAu572DwoIkTT1fboVsT9c8wLhZMOxPEhEI+ZZ4lxMrlLdz0mkylOJxMMkgS3JwU+8S0v4f1vexLDAQnUkO7/gEaWZI6CZOGaaB8UiaTB0etsuXgZ8hGcIKTPb/6NxkfPw164TgrINFTPtGEdLwpbZOzQZiHYdYnTG9OD0ZAaGlVjTHvmYoT1GQqaEVJ8iHkbkcUOeZogzwn6RGpLafoIW4aXrXlHGjzPSdm1A14s/He9ex2PTx7jRkI+ZbnCcsVw80J1O2r3M/LgedC22d7yxNkRbp9Ocesoxyjhm1ATk69f6vksTM/KCsumxbIJsGwjbDBAw2vH8Npdy3/0yf/7inq002GvONzBuh5lsoW+ZykwX/KQueQJnIaiX+je0PYscMuDrDDNBWghivecO4KwQ7/kjVyed0hYNa9nRXQPrkgZyomY6piOp6i/E9lzoAg3gjDqZGgnkzPcGob449/zbnzb259GxlxP9bdErR5Rksp4mJ+pthZSgMfyTBq3uprl9O05Wy1g/kuKlely0MCIFhKokJqV61CgoQ0SIM+s6SWU4JEVnVnEbupa4kj0OFIg5mMUCdo2WKzNCwkFZH8dFaYy5m5Wi2RIxlpV3QLrLXmXarBBECYIXc2Oxigv53RfLDTk79S1pBE3Cv0YTrKAXi7naDaVruNkVGBapCiomMxixGaFflOiqSus1mssFpSBKDXHoNoA83WLso1QIcGG58HwO3YbWBTjZz51RUPH0dnIdaw4BryjJsnDGYHJMUMINPj2fD/AQrds15JiyrhmTCrAKtwx8qmH7M0wjbTstd1J7LFQyozJ18/2pGNDPi3/InuCyN/eaOkVjDAr/tfufQMm4GGP06MJnrt+DX/wfW/DD7zvGWSE7pMRsixGShk0bgbOc+2MTfLjFjorF1JYRuMi1cwgfRkaIjQESBoSbN1oKkeF4uWT4UehanTMZ2QGIjYbIVeF58pk2qxrGaga6q60gv0JkhDEkPY+Cb4B1IhKLQ5eD8L9m16ES7RBLMNn2UFEAm5CDE99z+CBLIV69kTLMjk5GrwIzSwPbNkcSxUwCr+2CNoaXcM2mA5ttUBPniY3h44UK8rqkbvZoqqB1Qao2ggNScdBhDjNEcT7XPZTP/8zV9OjTa5PjQjvFKR2PEehFC4x9iTGA7BjD1d56QMv1W1w/57GY4bquwMsR/PCLxbwhV4yQSDCviHUawva8+1x6xhw6J6fMOP09NVWovDUOJLKhcIIt49H+L73vIgf/7Z34s7pANuAXiyXREFChj0XgjyYhYn6mVYioRnHSnHnKGMjXYshURBj07JMANSu9OCqDsZyZF4Wkw8YgiqKSUSIv0dA1gVlv9crzXDz9UqhjWKtGOwvI9pSk6MxlrwQwBahGnEdCZx5bTJQ6Cjvytoec0aHBhsB0nMWPePHNgUbw2XSCAxb5VVpOOuVjG3TVKYS25QI+sbywrZCSFk5bgZbGlelUU3rTYMFxVv7GG2YMR5HlGVISE/TSCijpP3cL37qahra+PqkF+Ch7l0/tM7QQ7WfOEadeTanQ+FkCnZhnRNd9bQojh0yIGSPBPq8zIt+egayfKbLA2XwTg7ADNX6nkzuzUJP85RGrfKMFGP2mw6jzttJvZHwmvY93v/WO/iT3/sBfP2z1w3iTyLkRYGsGCEkjYqkWjZPeq9mjtp0Inddy44ORlaJZgowkIpQbYGKsuItr59xDIXSgQgjFXsNiicNjIoITC8ZKjI3IgxP5oppl9hmxDyV3nHDUFUNqcwNTX5bBOOqQu/UuXSRWWYgM4UQSZCgQSJAROJD2itJ6N7PU7MwnoCVIZZWv2NHwUbTeSi9V5csiC+t5adrxG8k3EKji9qN6zp38wfarULmFYVoeZ4s7jNUDFMMipFqrwJsiKo2W/ziL//81TS06e0bvPLyQhLJcfxFg+m9RLhRqN6ITBqtymg/MixYhzTJumLr+2F0TjPDoGOnUH8gMy5FK2PkiXEvHylCs+ki+rZ6X0SlAaoOZoGmXssQi4soosE50CaNI9zOgf/wj/0A3vfS0yjEgYyR5zEGlOLOxwiSXLuvjMxqFnZUVYZNIs9yS898cY2YfYRKi6fDugFqaUQ22jQIunjBUOZS9ASpkyeg17qczZQPaVigLhxzKmutEflXU3RMfLXrIgvNmBOtlhrbpK1HjJKtk1mngUboYwsfG6KQrIMmrPFZM6fljY4/SgOTYhe9JbAsa1RVrY7xuiolVlSuV5Ixr6s1+m2NZj1XXjlKQ0wKG5rI3blelXqvtYAbUr0ydCp0xxiNj9VxELt+xrKq8Au//M+upqG99O4/0DOBJ3tAKlQ9yaNkaDfYMm7niCE1VLIASzqSUXfUd+V2b29oDJHEFHEhnbGNGFKaN1K7ihvZZN5xb3gmAecNdt8x7VFP9VApx3DDCb2uiOMsNSw1kL0i4ITs/xRPTjL8mY9/GB9425O4cZSbRvwgR55kyAYFgkGusIs5jVcMlmHxSAKITIdEylySICfNy4yC/MNy02FN/Qx2V1P6oDfAiEZG3QyWDjOmT0ThOeOM0PfcZq/VuuaWP1lns7k7MUZowOQ6blusSSxes3eNvxuhmqEmv/he5Fw2HKrInG5LtgnLEjG2zFc5PoqbVURonfbMTYINqtbjxrCUG0VZEfpnsZvGxhCwRMWwdl1iueSmQIMzEIT5WhJbx0OWDa1OKMqY1/ZkXk4ghhr/Y7XqMDKioZfrNX7pN375ahra+7/rB3rzFBYuKilubXRQRw1BMdE5fsgM0IbQsd3CZhWbsi2Ls9bbJSa5m+5pZQGiZT7XM8UrI7eaodlfnOH6YRmu8Gr+yvIuGvGukdQRn/lXP4AwdEPz6B1IcRrnGT7+wa/Hx7/lJTx9Y4oJh1PEQ0Q0sMh6raIkc4m6hVvqICDEzlzJzQigpzcpOMsNbZIMjcGBFgrxrHbGz0Km+4DlhThEGvF3fuQO2w3RvKUGU3DBWc2N14PHNIqVKG8s/pJEvGHuQ2MgMmhhJA2Nb0LjMhIBIxECNeYBGw7oaGlsgUI4ehaOQKaxaftQEZKL3t6r4vEbd/5k9iuErMWjZFi7XMxRruZYLmbYNjVVahFs16SbOy6p1U6tTmq0NnbX04PFnKgzGLqohKFjq9lwv/KZK6q9/4EP/bBVpPeyjg6scJJuvPlSQzKPZjO/eNNr6+TdUMCllqHxb0KuXA5hXpJ0IgNErAHUcypdyHkwoDyUZ7GWHRkZw8CDkUIeudyjkQQiLC+K9Vwm4jHyoMO7v+ZJ/FsffS/e97bbOD4ZS6GXcml9mKF2nzUKuCCMKEzPYlqJ9jn8hFJbP24iJn25k8tjWEcvwvBLc7AlatPLyIaDDGlC1gS9IKkdG03iZLi4XJY2lEKy673Y/8wPScmiV+H1YhjMMEzyehrMYeOkzBgthGfbC7X2dS8YOjvOJAEa5pDkcfI9JP8mgMeMi5sMEVOFpVR4luiPsUpUv9sQ5q8wXy6wXCyxXM0F97cU6uFoq02Jvq0tJ6aHJw4rmXZLM2hgIgYMCDblprCFQCglDe3XP/sbV9OjfctHP642mUNSsMIor+tuuqiuSG2eyNeLTWeftaONdn0m7OyR4k2QVHRtk024MMR60AwwwtgMQdkKz9Z9GwGrTmpPZHYe1soJh0RiP/XEOtj4xVqTDI2yCKyFAXhyFOJPfM8347vf+3Y8dfsM+bhwg/u2qOutcivGdVmSa/oli9DqI3MtOMrPxIrgebGfzVpMpDPqRxAbVuJY97xYLJRHanrMB2w+5XP5hBodUbnVGuuyFrqn1ymcIn2L722EYXoTGg8pXYT2aQzWYEvDoFCt9YitaysHMMRU6YRAjgroLF7T6HrLGdWcZkZMg1PeHLGtx+pq5I6yY0Dv49gt9I7yPuRMLhbybLPLc6zXS9TM09paqCPRUyk4EiyR4ZvXZ0Mpx0JxPpwaY9XA2on0TILzp3/7ihraBz78Q6IZWg+YCbBYzrWXCJeXcS0X4u2JNGucQwvvTKPeuSGTA3AzjFVbcs2a8nDUTJReO3dv903tDOVCNn5XORHTexWMDYY2BopNufGKUerBcrJsbNpkODiMenz0vS/i3/n+D+JtLzyJ0fRIFtKsSlw8uhBVqA1DpGLlDxGEqRY7Fz3JwgzPrEOBV4Ahq+Ej9CfMcSRMysUvyYE9NY2y4dMhGSZkpNioYtKlwHy3LLGhHB2dmzMalgPI5FhvaDi8HsyxzJNzsdOjGRvFapL8O0m7NEZ6RBtCb16OS57GSoTSRhCQpEWjYxMpe+WYvxpTRPVRemganPIqgi7WbFo1lEuIFRYzVC3LJVarBeZzciMX6LsKQdcg7E3bhDW2tl4rumGYS3lyUtmKYijZ8UFO3mis+z2/nGE5X+Azv/uZq+nR3v+dP9h7b+b7jw65iD5ccxa1Qxht9e2LzmYHfNAkpAQeuNKADxv35QHOnLYQ1LiRW4WehL2Z/PNn7thcmezAZrKvcI76wcqVDErnN00xi4DTSYHnb5/h65+/jR/8yAfw0lueQj5MjdC7rFDNZng0u8BiXSNELtY96zxpNhQ8TtSuJnqoEFhFRS1NFoj5fmrBYXdAGDsNTDf4Qd6Y86gzFAVbZKzzQBRdFqFrFnuJFNomRoTOgIses1WFFYe/98ajZI5EQ1DY6CbxCDLn6yQLYLUzq+VZx7lT7UfTsk5FiN/4mAxHycnc6P2M1aKBT1IotjHHRiiG/kYjZL8bDdNzNjcsTFdr1daIQparGWL6SWlGctOs0NelWCT0rnmeIx+OUAwnApuYGzIqYUliPptheTnH73z5d66mof2B7/xB4796VFAMeCdJ4JyUcqK9z3LUon3H9L4A7Y7jRq/undy+H2PXlmFzaS1k9bodTOzJgPAIp8AZy1uajkVRDnDoEMgwbWj5cZHhueMM7/m65/GuF5/EO9/2LJ64c115A/oGoDeZL7CczzEnmtZwkWUytCQvkOZD5UmbNsK6DWWIHBavKaR9h5S1uISwuBFsyaHkCCYjUZP72WOQxjLqhBxAb2gCDxxa6bw02fnkMC5XtdWtKCWQ5EILVaCuCUTRqOjRrV+Nv5t0phWyGaKZQTI/M6NcrcmP5LBe6kzapkGpARbiCZAwX6Mh+7YjHp9jjKXDSY+jzgPjSdI41QEg3uZWWiQL8h9XS+VpSchrokqd6mptXarwzucyL0uzXKFjwnl0jotq9K5SvMjf/sJvXU1D++B3/aAxQ7xRUbrMkX0f82aOGmVEYF9uOrxmlj/p4joVLf6865Y+nJXmhFEVKop5byGQGg13o4MMxRNlS5FsryEXMUEHhqXbNYZJj5funOJDX/8MvuFtT+HaGXODTJ6wZVhKlI/5RbmQJxApuCMpOECcDZBRuWpATf5U/Lx5DTxaWPsIkVLiNpQgiEOjT7EjgKiiaGBE/8IAWUKYO0ReUJfeyYKrBulk2sS/3aCpG6zqDVYl81mCQgnqLUO9AKu6wWJJ9nyg2pf1mFm3ddsyLGSvGsPGjTM+o8eRE7kUcFFiI2/EJlQCPrHYGEQzCY7QSxnlzQ0goQydJyAExq0ky4PGRg8osMaNITa14408m+htQYuCkt8kNZO0vdlgWS4kNsS8nBvYSGOhTFyI9489cszVV+UKX/zSFfVo3/ahH3LZj1maCX46bULn6Tx73/8rzqH60nzupFfa9BNC307pyqOD/FcwuVmeK1vbKFn/mFQAeEz/WvVbmSEa8K4OLBOF43C7uMc7byf4I9/1Tjz/xCkoKlCXlbxCVTVYzGboCJHXK/RdjZxFVsndGTyfsz+tIPzMAusAy02PR2WHZWVFaMoyizZFXmFIDUTmdQwbje1CY6cR5im1/ROwJsugTYrHch5UByZvkCOW6JVbeQwigBTFYXhWrreYVRtRuELmin0kKle1qbX4NbutMmDCFjHrU3wesCpJ6uUM6wYV62vybjx8hoBzBkIrHzBA4Gu0uewIADb7QKUM5suUrFABnF7SeT5NHrXtl90Gqt9xRjU9dUfPZh6ftTZ2dmtGWhhpwiplx1k/44bEFIAgCIvfy9UKX375C1fTo9HQ5NEU++9DSEu0nZ/z3dOuIZAxvupa7vfHokqz1j096mBip0HA9iJlc8zjvDyxLr/7ZedRD47sOr63IueGePvZCJ947xN46U4mZsN8QcChw8Ul+YO1hGTSOMCooHFsMSoSk0/gZhCFGI5HCnWiOOe8GMzWPS4rCstQHo11IiBVLSzEUHqTNiRHSCSNjRNAkxB5QmPsVTNLyKqXtLhj8TqIXvQ2NYca6KKcqyHK2auNpGqA+ZKDNmqbQNoad5DooXRFGIIGnH7DwjRLKCa+QyIv0Up6I+Z+7Cpg2KjWG21LhjLGJBwfILqSTFB+TEkEy/KU1ynstBFepm5GA7TSjso3ZK0oL5ZSivJRzbTb0gCt15BRjXRb3ABG3kGh0WpCXeKzv3VFwZDv+MgPmwrWjt7n+I5aLK5gvDM0z0/axY5OY+RxJVu1lzzm7XxcamCJDMwhdofzk/3wPn8yvsxtKuJM5cnp63GW9vjQ82d41xMDnM/u4nxJ9niPVdmgXtc4PT5WR3CzLjEZxTgahhgX1nKfc9YZk/ax5RGkDFVtgPk6wLwKsahIqeK8N+uG5oyvQWoAjBGWe3k57vIZPV3MELLDcBAjG3Ac0n5z8NeA9T0ecNeB3bHgbSDFbF3jYr5GvTHIX/B8R8YJSyIsndigDXouASPEaRwownCR+RpZJkJMVc9j6wyFfEjQNgSSV87mUpvUOp/HGWy+xUgcHxW3iWLZJsm8kIat6Tpuw9U0BvE4Tc+EWGbHWXScdU7EUoDLXglZkhLtVm0+rKGRR/nll790NT3at3/04xJn9PoeHhTRTXlD17XPuQ5DyX0OdrDAnMb770EvvYa+wAGjcHkgxL/a97dJm39n/ibTzdAnard48SjGN90uUC0e4fX5SouVwwBpiIMo0PQSSsyRhX40jHA6iXBUBDgeDjAechBfgcGQwxcoFxeDadNyE+Jy1WFempAsDUuNmnRVQjuN0cLPy3yNi415Wp4aK38yzJGkBpAYg8UiBFHQqJzFnjaFrubRWM9bVQ3mVWNoYRcrZ6OBlfRc216KUgRmynUlI5O+CDc/h0Ry0yEYYrkbDYjvauOBmbtJzIfGoZDRhkDKw4jGaXPkSOdiEVsyDTp1zs81ZFNADNMI6mUyhNa8BebRW0lRBP0WW5ZmyPTfcBSxgT/yhJva1V5NtJXEBnJgv/LKy1fT0L71I39w59EOJ6/4cHLPwtjLyXnpuJ0nPJjAZJ7Rj28y89l1YbtBGrrS6jp2ns/lgochqDdm7aIEUlgwDno8mW3xdddyRG2J3/jdf4nzeS29E7a9jAc5xkmPkaSu2WofYJj1uHmc4NZRhtNJLumC4ZhD5MeC9+lFlvUW86rDZcnWFG7VkcJGGpomsXRbadQnJhxp3QTbWt5skifIBzGGpHg5hoQ3NFe1Nm8hwjWBDaozb6UPUpO6FSZCBlfrLearjQyPnQA0tCUlAlwexvCQBioWCgEjN8iC9TU1mzptDnpADlZkwXstRWFj70f03jQijQ5mXmYir0KcNTTDvN2esG2gGMVdvZJy4AYaWjdsi5RlFkc6INzPzZNGZVQ+131dlirhWIkHuPfg7tU0tG/5sOVo9rUbF7EDN97oxTyyaMbjSrkHYaJF/J7t74R+dtNanBCrH4zuiMK+vHBoaP59aZCxEnQgQY23nSUYBxV+9Tc/iy+8fq4iaRRsMRqOkRPxii1vopwB4edbp1O8cGeKo6zFtekAx5Mxjo+PVFBlICh9+KpV+LisyZAw3UbfSGqF/AB5mmmBq2WFY2e3FcZFjNOjEcZFqvnXGvjhlIZF4aKRanGbNIJG4zYUWWXLC1Cxm7oJUNYNllWLZd2ibAjGBFjULS4Xa5UbyH4hWOHxJNU73exv+U5K5xEUYflgQ2Rzrfegt5P8OXNFZ3CaIU5PJkYPkRILG3neJjewl8mTgC7zM6c25geGsCuC2402FrF4mEtazZP3i8ZGeYRa+iQryeIJHNo2eO3B61fT0L71w39wV7A2ERp3HRzJ2OrSe81G/V2gxn56zM5M/WstaHIcR99D6Rj8rvfs9ysd+H64nZF5WbogQsaxQHmHUVTji1/4PD7/pZex6SlySoi9x2g0xHR0jG1VI4t6DPNIMPSt4xHunBW4Pgpx52yMm2dHOJpOkQ4GAguI2DG/Y9jGgrV6zVx3tRkZAQ7ri5PG/YaUowashZ9OMxyNc7XdUBbBBn04JFZak27him+YGLdw4/iJfWB9bI1RplbK16hG3KNsgNmaEto0MiP7igjsogNPTaMRkHVBIrjY98zj2OlMwGQ/bM6Rtq1D3A+GN3aOhY6miOwabv2ASW0YB9EIpdfjHFnGHjt66E7UNIaZrMnZsA3L+2RsWza2rrFesYO8tDCybfGlr37xahrat33kh2Vo9vVGQ7OL5rXYLX/y4KDLoA5IwQdZmlOzMlhelCw3vNyUib3E+P5GepWtw7xOBueEe/IoxNkwwuWDV/Dyl76I2WIhz0PInUbN+lYxyFCVC4yyTFr7gwgKJTl84ZnrQzxJLcIbpxiNCD+bhEHddihrSgawSEuAnmEUP5vJMMjI9BgFSzmEfitw5KiIcTzJMB0N5M38SCVz9AdG5q4poXvxChku0lM42tR6Q2Pr5dEu11t5tPUG+nlRd6jcQBHmZqRgsV3GRvgaVY0lElKpSHUjmigY3oWV6qJWucT1trluBz8al53R/FboKYFc1gkz40Q65TIaod/44miAwSBRAZ85bMKiuHrjbF64z68tM+js2BQbqtZqt2Lh+nOf/82raWgf/NAP9T4ctC5ohyDugkkXVB54NWt12V8vD5p4Q/NhpRjt6phm06GjLDl+5BvDxH2+t49k9VhHfiOZ8CHCtsb5vdcwP7+PzXolHmIYEBLgEAbqyS8RRhWOR8dI4wxR20i/8fbxAC/cPsJzN49w42SEyXikYXrMt0yTg6EVMTTu0JTppnXbZBfmLF5rkQl9wpnYWYRJHuF0OsCwyBCROUKEzV0/cR2Vk1nriC101qIMSZRRBiE2Ww6DaEFjuyyZn22lP1JtI5RtIKbKcr3Fct1gLWh/q3nZpvXBPNFoaYTWrTnVQnVtChRLVQ8b/0bmCQ3Kuik05okEZp+jiXhi3NWQ5G7WUh3ww5xQcusiGYTIMpY6bAAlr4XfhK0xeG+UPjfXYA1qoqzX2FQVPv2Zf341De3bvvvjuzqaN7QdeOHYit6odqHdgaDpYQ7nQ0x7jGrBrkLj15vzmm/0Wt7o9gbvM0arOdjwdPu6fHgP1fwRtuUMwbY2NSlJXkcKUdIslioxeZNFFqsv7fbRAG+9c4Ynz4a4dTrBaGQzlSXZrSZOQ+xs8otx/ciqsN6t/U7dtBskBFiSEEeTDMfTTOOcTEHL9IcVROmKcoehRDg7xoENxVEbTZwTCtl0rahTF7MSJTube1LAAkmPU2yn3IbyaOst62xsMm1EQGYYKV1+N4BE43m3JuNg/WnG0eS/5I1KAGhda+KoSc5ZNKHH3SAL+TzXZ2ey4E6T048bdjO2PX+V8t8cGkICdap5duY1d4ixB73c5sz3UmF7ucSv/MoV1Qz5jo/9yGNgyK6j2c89c4XL3XAKF7u/0SPt8jR3w/S7k+33GriSHTiYHrmvM/3efM8bsLRTd9M6Q9SrS9SX8dkh1QAAIABJREFUD1DN7qOtVwpb7tw+w7ve83X45Cd/EWGfo64IkrCwzTwtwVNnUzx1bYwnThg6HmHMcE9UqsR1hPuB8pTGM9VfGaGMhhx+m6hJeJpI22QQ4/gox8kRywSZmzPg8jOnHqbPyeZL5mU0DilcUesxFs1ptixxPluhboiokqOYoKHYT8deshAVJQz6GFUXyBDXGzJGTLCHhrbjgDreoxSFqTeieXOtAA+15GhwoTXryrs5UR+FmBquYd/qV3PeUNmay089P9KrZjGkpkBtkeeiuw0HuWMEWUrgN2NPUDe2TyevVq0W+Lmfu6ICqt7QzJBMSPXQS4n97vI0b0yHXMbf1+Ccjr/1dTllY3qlA5aIn/ZyaGyHP+u4vi7u6jvyFE2J+uJ1rM/vYlOv8Myzt/H+970T/+yffQZf+epXNQidjAXxE0N6nxg3pwVuTws8cTrB7etHOD6i1Byf5ziWDE0ZJvqw1oEhEuBR/Ythn7EiiGiejHOcnhQYDxNERDdVnzIk0HeO+9CRxWXlZgQIWvITeyGJZO4zJOzE5gjVP1aLACwdYjQ9DS9B1YXYCLpXmdgUstZsuqUhEdAwUENTZLakerEf0Gk2ModzxsZrT8+nUE7Ps7DS8rTGT0feEQ1M9MuGQx4izTwOW5VIrmb4XbBmmRCFtB5B363vFafV+MlccdugXC/xyU/+/asZOn7rRz/R++knhzUzH2MrbHS0Yw9kqCXe64X44YM7YrKboCnqh48qvFaIGe0hB/JxBsm+ZGCQl+dH8t2cIGm1QH15F+XFXTy8uMCf/FN/FJ/62Z/FvdfuU5lU8m6RSqsM0rbIwgCnwxRPHE/xzM0zPHnrSIn80XQsehUXEhN8Tdp0U0ftvTQuHjXrVHRL4n92KJIAx0cFjk+GSNMAscbXut4wNnJJ29GkzfuWjbEm/cbwdF23mC0rzMsGqw2h/F5GRCoVKVSkglHGrpZxp+jCDH1MTROGuCQJk0dpeiX0Qgol6e2qGmVVSy5BBOaGVC5KIJA2RU1IA1Dk3ci73Jo8uArJDCkPkFKTlbBWH34Ga6sxUVpLIUzfM5NUAcERa3RVBu5jI/cvX89RybrHDJVXS3zyn/7dq2lo3/49P7orWHtPdvjv7mfP2j8AQXwi/HuQQseT9AbpjWuX+x0c4/H34mK24fMCEtg46cJNkoElsrqeYfXgFaxn9zGbXyItRpILIBTBOhbrVhyLSz8hhj0HWhQJnr91E2fTDEmwwQvPPy1UMs9SjArC86kVIyRTZyq/7Zb9YQ61U+sIp2qSARJjMh5gNCmQDFgIZr1O8bV2bhXn3PwAaRlujCZFHuZyaZ6Mhna+2mBZd2Lds0yBKDWKFjulKe/Nmhs7DZyO5Wg4RJEPHZXLhh6qNMB/a+orulaUcqmWlGVJtWEKohqnkcwajXqqa32TUS85OdbJ5Iz8hFUrA/ik2AU4+5BQs8MDkYeLYYFhMRTyq7YkhdwuxnH/0vuptqiWny3+4d//G1fT0L7ju390B4YotHNcNRX/H1N1FFSyjxQPkEeFiLvym3VmW2L1uOrwIfzrD+TDUhNddain13mU93PAghP82cwfYvXwVdSLR2q7INs9kuIUqVA2tpZtYYT2B2koStZJkeG0SHE2TPDk7VNcP2OelmM0HGCYD7QjC9lk8TtOVNdar5lXmda/dRF0yNIY41GEKfXnJ0PRknSCpCqpvna4rfN1vTqPRaUqG8w50mi1wcXKmCgrSQ70qJFgzZ40esAgUhc1EXxqInITOB6PMS5yLW4ORKTENsnIbPJkWYLlAQ2jX1eS6JbWRzWXnB0RSbbIqYnTi53yulXVrmte+spO3kA3zRmNdPtdxEL00bNtmH+pyZOhI3O1LN1RzzQcRYRx3yxLI7TrxFD17/2d//VqGtp3fezHDsCQvWEceikZCI3OS7wd7HhvzNEUFnrSvzc+z3E86Gk7zNd8+LhDHTWFxQqo9mViHdwG6suHFjrOHuJiNrduYzGj2AZic7oYLg7TCKMkxHiQoIgDnOUp7lyf4qmbJzg7mWI8HmDMYnOWCjkUw4Rt/NtO1Cf2gUlLg82W20ZCqHme4GiaydCSfGC7NzcV5j5itlvhVrUl5lyiWm3U7FnS0BY1zheVdQqse8zYo7bpsCCU35iCFQvUZLSknOs2yHE8IegywnBAAIfhZIo+zdFFqQ1HlHgqPSDUrb1cUZ6uwmI1s4JxyQ5oho/WU0ZNl3K1kFejlATrgtLzdOioTd3ivba5AzZ7jqG/De2gGCyvE6d70thoaEQh/fRWiRe54SccRs/ZBl6lmlfmb/3UT75paIf502FR2RuaSRc8ZpePFZ+9TXgf5JW+D4/rcz8PhryRIXI4aN4/V3PUePO58JeX2MzuYXn5AJfLpRamR9NVYA4D5HGIcRriKOcMrxhHgxTXJyM8cW2CJ2+e4GgyxHicCeZnIj8qCik20chIZaKXZNGauovMhUgxGmTUAwkxnQ4wGuem188vJvpcyDQ03/7jSNM7Q2Mbz3Kjb3Izz8sO9xc1LtakfgHLFlixOC0BI9PimAwy3Dq7JoYLacIMizkTO8yGSIcTebYt614yPg6UoDw52S02fndZLqXTuOa0mNUKVbXCmp6Mo5vKpQyP31aS6CWOpI7uxuQNtKlyH9G0UgsrmauS3cHIgfA+DW064TgsTuUhHcv2HhtAb8phlJ7z8vA0tP/9b/5PV9PQvv2jP9K/USvE70CH4Z3vT/NG42Hcx8GMHSLiqcWPdVg/XmfbX2//ft7I/PsePl/MEoZw5QIberTFuYrNrz18pPzDyyJQpGdC40ojTNIeJ3mKa0cT3D45wtlRgbOTMY7GhWhTk0kuIxuPRwrzVFBubL6bBG+21jJE4Z0o6lDkCSb0ZgWH6tl23xNcWFcmKqSk33Q9yMqoK3L+2GdWYrlqcbGo8GBW4e7lGudlj6VqZczX6GlsqETG7oNhKg9GihO9LXOzdJCrW5oCqWyBialrXww13AJxgi2HIhI8CRNUhP8563pVoarWWMyozXiJ1XKOmtID1dIiBvEdiT66TcJJrdsG52dtW+rF1pvKSQkyVGS7EeXVi6LAiJ0LMZWezcGrMZa9FCp0mxYmyyn8+W9eVUN7/7d/nwyNhuMlo8Xxk0y1sesV0rk89xDY8N7oEOTwbA7drDfsXYdGeegxvaGxzUVCCKwJKV9zst+u7YTIVVDO0Zfn6JsSX/zyy1gLsTMRV74dd9vjQYKbkwJHcYdro4EkrE/GQ1w7HuPGtSOMxwWOj0c4mYwwnozEfGD+UFLb2zHc6Q32XMcQeRagGA4wGKYISPuiUZGDWG/QUstEBmZ69lxs1ZpcP8p4sxN6g/PZGvcuFng0q3FR9rjcBHj9osSchqr+vB4ZOpxNB7h2MsF0MrGRvqyzIcLFci2kkix88jqFzyYDhGTlJzl6Px7JSc+xAE+EUQMNyxKL2SXWK1Mc5vAKMezrSoVkKZKpxsaw34sLGemARGPeK+mScaZ2wC7qBIOUtbRMoWMxGOwiG2v+5LwBjpay+yflYs0sD/C3/vb/dlU92icUefnWF0+n4uJXbUTkbl8LM7BCPUqu5+wwR7NSgNrbzJMdXFJ/3MPwyniQDmRxZQRN93QgCA3NK2kZsNIh7WqgmuHVL38B57OZCcpIm4J6FoEaMm8fjfHE0RBHSY+TwQAsdR2Ncty+eYo7t6/h9HSKySjHyXSsHEIyACTjEqGjclRtIRUXCs+H452GBdthGLqR10gmOkPGGpu19WPtusYlEddisSwVCi6WNS5mKzy4WAnaZyvO+WqL8/UWF+UGq81GC5PD/s7GhWp0YRKqOM1+NXaMz5ZrIBkgoWIX8ySifDFFdWIkgwIp5whkOaLBEFGaq6Nawjw0JjaGliuUy4WEUCnxzV4xKk1TgqBel9pkLL+0MVV+6qg2TSfiSYoWidPMx0jBYuSQMk9LyX2khzfY3wgGtk78xm3DO2yYxk//9N+5mob24e/7w4L3vVc65C368PCNhF8PjByGmJ7hfgj5H4Z+DtKQXRpld3+99f7uV52HKyUo1hd/z5oxyc7gvBQijxf3X1NdhjeQUuW+34m697fHOW6PM1wb5hgNUhSDGKfTIZ57+haevHMDkwmRxhTjEbXjOYideY3VpcgP1K6sofMA8RXW2cbsN+PAiDhUO0jnpnOyIGza/G4YBrsBqg1W1VrNl7NljUezNS7mVqCelR0uWEfb9rhYLtXOMioyUcUGPHbXYl7WuFxbXxqHXBDtEbGqt7qd8ibNAGB7zkANrHGWIx6MVe7I8hFizRWgRqOT8dPc6iUWi5mmxTBno0zcpubkTzZlEll9fIIrz02tU66eFrMnL40VBmZJqtyMDbYcu2Ubr3U7qAtb52ccSUUMQaji+Cd/+orW0Whoh17pEOzwYaMgXvY0OVUjXlTmTIdG6YvQ0rRXrG8IpumCWHLsa9/7Xc+sa6dNskNC3DQXwcSmMe/bOyLqOa7mWF0+wHq5MKoRNSv6RsBGnsS4NohwZzzArekQt6+fIUsj3LpxhqefuomjCalDKcZs/hyNhJCRYEujWLMwJaagG5JOSD8L1dRJxr/TXxBiRwMjm5/y517oRlxDTlahONCyxMVqhUW5xfnlGheXtdpi5psWF2WNR/OVYHx6hSi0KT5scaaMAmXogjQ3XcbKpOckB+6upZVeWHobSAg1TDMkWYFsOEGajzEYjJBQiYoKX45aRQb9pipRUn14MVOXQ11zwifbWNa6Bh7o9SmBYc02JUihPHVUOB88tdCR97rIKLVuK8jrd6oT3hGyQ8rzDUfKJwkw/a3/+a9eXY/2mOfhZXBaIb7j2qN/8kauL8vTsLwReq9ocnF76Tl/03y+4436jYCLvKcG0D8uUacY3+WHGkKxqbGanWM9e4TZw/uoNxy6QNSM2h3AMApxPY/x1huneMsTZ7h+QqZ+ils3rwstHOQJTm+cYTKdardtSdiVFBrzFkPauLlLhIZ9bUWinC7NEnVak8bE3Eszuen9yGNkJzOlyTn7jOWB1UZNmw9mC3my81mtNhjyFS/qGvc5UWZNL0z9EctjCMKodSZMcDFfielB8IFTcVj09ZQmid8wXEut5kcdRSouUxWYXeZxnCPNC8SjqTwbxzZJHJXw/roUILK6vJDEN4dubCiAKuif3di2sWmzFT3NNkvLnU0olteBbJBiQFg/U25K5rU8l8oAIdKUYW4GGlkxnCKdTDE6OdP5/dW/+O9eTUP7zu/9MfWj8VvQsgqXLgeTNJzzOg7W90Z5OJnTv9YbnRfe8R7x0PP5x3ZI42NMEzNDX0/b5YuCjl3vdgDtzPNHd7G8uIfl7NyQwQgYJRGOsgRPjHK885nbeO6JE2k9TiYTMOxJCfPfuoGj4yPB813bo1yWqKm5oUktlFhrUa43ogyx74x0K6oQi7AiClOjQjBDTNWnqI3RbLQZMNSsqi0uZ2vcfTTD/csVHi3IBmmtY5qy5EQgubAFo7txWF2PstpiVW+lwCVND0YM7u+WxZJjaOpSeZGjKIj0ZUgcBYyLm8ZWFCMMRxPExQT5aIooJSpJcrO1q5SLGUohkAsJmjKEZOhI2F9OVSrJ+xqmvXMo75UNqKhF2YYcw7zQdWfjLTccfhbW11KpPw/kTTnwopgcIR4fIeO5ZAP8tT//p6+2oT0G5TvPdZhHvRFy583wBuo9nozQeTTv/Q49nryVlzfzo2Hde3HUEndMHdPx6nZoJm82Fx5rWgyF2gbr+UN0q4e498q/EmdxnEZ46vQYx1mG6+MEb7tzA2954Q5Orh9Zj1UcYzydYnp2Kk/AUKxZb0yajrC+UwGmDACRQrJKjohcTthSY3UkGhfRSOU9m63a9Jt6LVly8icZxi5Xa9x/uMS9yyXuzSq8/miFh7Mas3WFGY9NIMINltfUTR6LNKwNw+NOQjo0MsnDSUjHRgVLScs1kUpqmws/HWjh0xS4yPNiiPFkjPHoCMPJEYrxEQa5iRDRgKgvSdSxXF1KuZl1NautmWgs62pef9NHLnxvQv1srOX9yQYZhsNCHo0hJDfATh0ELeKUYAk9bC5xWpYdiuEYYUHDHyHJR/iJ//iKGtqHvn+fo/nwbxfu7cih+0K192hesOWNPWQ+9BBB11G6vLwIb4qLDgV+2Iwv10IvGpfpUwj6dywUGmwcMY9RK6/dWE6gqeY4Thrc+8rvYhC2eOraGZ6/dQNF0GKaAy88fQPPPP80xicnYj0EcaJdloMINQWHKCNZ8K5PjLod7GBelmuFgycnhP+5oEjNMpBgLcaIaW2UpUmoUW6NSCcHwBNKv1iUeP3+HF95cIlXHi3x2qMlzucbrCQxwMmdlDc3TXxCDewJI5LITY3Mlozeh+0u0kvshBzSnQYaAM9BiPZZ6H2Zn/GCcpOSd0kiDIsRTk5OMDk6xXh6ooWeprk2FskeNJQ8n2nohIyMudtmbQTjphIR+VB8yTY7iscmyAYDlUN86KiWXva0uTFdjBJYV+OEHqGgzM/yAogHCLICg9EE//1f/nNX06N9+Pv/8GNcj8Pa2KFHIeS7I4weIIRvhPmNmmieyb/+EGDh/qtd0nNQXTnAEkMbj8tdXrWbA/CFGQObLqWi3G1wPVrjAy+c4fL+q2jWM3zt009jQpJvu1HN7Ilnb+L02WeQjKcS+TQWl82pppGJ7MspLhsKfwLn86WMjMdnsXhYxBjlCQrqgYSRnsueMnqYxWohZFF5GZehFFI5/3mDuw9n+NLrl/hX9y7x2oMZHq02WKypuW9seQ6rIHmYcgM0JrIteHzKL+SJTS2tOyomb5SjkfvoDY17UZTkUh5W3kbPLBFTkyCXlkmeYzKa4vj0Gk6u3cCgmGAwKByFyjRGqvUS6zVD5rXCR9bZWMimLILab4Ti+vCRGiEcVhEh40gqykQUBYZZbnXDlteBkUYoQ0wEzOQa8phmIzXF9iRex4kk/v7H//zfv6KGRnj/APnzhubDwTf2jfmQ8DBc3KGWnvsnI3pDM6dza6LqHBrhwWVXsdR16/r8xdf4NIjdiYDmcYv33B7ge995A//y87+DaZ7i1nSCmCz+vsP4eIrrX/MskrMzBFFqg8w0gpdSBZzqyUZEMt65i3PkK+dKLyw3lZ5jgCnDxvFAAAsZHjY+t8WagxjJHtl6QzNMkDD5fL7EKw9n+Pwrj/BlGhnRxmWJ1dp0DTUWm4AHWf1i1BPfDGTYR8MMUUChoAazqpEEHue4kcWvRgbVNClHzjyNw/6oScmapmkoklXCPHGUk6kxwuTkDEdHZxgMx8gGbOnh3GmXg3Gy55oTRTlCd6kxugofmW9qSg/1UVi24IQ1yhZEGOQDzTtjsZxjmThdV8barGXoyoGZm2XsOLcpPUmSI2COSKVnbiSjEX7iL/97V9PQPvS9P24qWJ6t78AJY24YO+CNnunQ6+0Mz9W+DnO9HWzvoH2PYj6Ocvrrvh/zZMc3+HP33IBTZEw0nII73/uOG/iWp4H5vXuC9FMNj9kgHeWYPP0Eits3gbQAutgZGUNPisgHaNRWQiaIEX6ZV9HomANy556OchxNB5oyxryFz6dJMIfigqd+YVWvOb3CdB/7Fuu6xOXFAl+++whfePUhvnJ/jvsXcywoZEpnI76m6TUSCCFqSTWpIsswGVoNre8bLCrmc1uUW/aqUTDVciS7P+JCicpEtgXBEnYWMJTmF4vINDIOmSjGUxwdnWIo9JHho4nu6ItdBRxATwMTGGIjk8nwJwjEc9WgC4ncUt+Skg1ENk0CIubuo/naNNBSSGySWZjIcU0hDY3F8ziTocUkDYhGNsB/85euaOjINhkiSvIgshpnKgcNmkZvMnEd/7xDUvAbOYo+19tpjOxc3uM/7MEU38VtlK9D7qWEzThsnrkIhx/2wFEC/PA33sKH3hKgvnyEtmaTY4M8SlFcP0P09G2E47HJxsnQnJFx4N42xIYD/agytVrrm0MxuIMzdOWCmg4zJLGTu1a4SNif+ohkoBgo0mzWmqbCb3qBcl3i4aM5vvTqQ3zxtUd4/dEcjzguqty4Ubk2SEJ6+Q15jUAxSHA8GmGQUiSWQ+A7oZIzEozdzDK9t2sb0pQfI3VanqlI2yaTWggfyduMxxMUowkmk2PNKhuPjw0FdLJ5Pcfp9lvlZ4T56Z1ZE6TBMbTc586hvFnOwRVFYUYmSlYrcaRqY8wSwvo0onw0RhwPVN/j+5G1knCOtZvcQwT0r/yFP3U1Pdq3feQT8mge1NihiYLZjRVg88/2UnSHBqnXupFAh0ijDy0PPdzvzdt8v5k9y+ZAG3VH3Eu3qIRcBjZ0noZ2kkX40fc8gQ+/2KKZXaIkRQkhJlxQZyfAzeuA5nO53jiS9Djsb0uV3g5luVWB+pL1KgrXbOi5toZejoYYDVOalQzcRs1aEZs5Y7mi9PUWQbA1afCA7SlLXM4ucTmv8dW7l/jcl+/iq/cf4nJFIVPzhpy1vao4Wtd63PIkwdEoxXRYaBgHQ2NOlbl7OcdF1YrfSNluKlPZxnUwDiuw39mG4uSAFHlwiDy7EIj8TadHGI35PdV1oUexed2E+q2hll6MI60YNrKlhkV4PwmHnQt8nqZ4Mr9ybTpGpiaQZIZG1FVATEovZoaV5iNkxUiGx1oeDYxdBmGc4a/8+T9xNQ3tuz72h1zjp6F9UpQSvG5QvPcuVt8y7XYZheMoSgbB95/9PnqNu16k36e9hjvjvv+d4ZXdAx2TLAi3c9uIXZMSoPGM4gA/+PU38PFvzBFsFljPS0SkI02miK/fBCZjgGx2NVRx24+ANkInb9bicl7iYrawmWQyBH7WTgMtJsOh6FBBz3YZqk5R85HDzvkzZ5uxiYDer1Fe1NMz1LXGz957NMfvfukVfOm1h5hTK0Qybw3mqzVW61qKxAwFiS6O1bpT4JTztcNAiOWsrPDy/QusKXmny6oZna6R1jRddmG8b8p1Em/0ZmRkcGQwDW1EjzY90vd4cmyF7TyXpopEvp1cXbM1/REZmcgBlhMK/HIzynmPSNamIXNd0IuRM7lece4cQ2AbqZsVY+QsUBcjpEMa21Df1FRheYX36L/+C//21TS0D32vN7S9nsduZJMT5vG1MMHJru4lycKDgvauJHA4pumNgMguKjVPZspNznAdDKKiuTuG9TVRuSOWd6E7Y8iUR8CH33qCP/KBU6TtAu26tt367ATB6YnlZn3MgdGu6zlG30Zo6h5z8g5nKyxXpUYjKRwTKz3A2HEOs5gEWDM0ygSwx4t1NsL6IuBqpMsGgZR5OSOswsOHj3C+WKh+9uXXz3F/vlSOtVyvMVuwE5ywOadq2kwAavbfmOY4GZL53mlG2flija88nGHDdhhtWtS+d6GvrpQ3NGNv2N7Vu8mjho6ycK0Z0kOGjhNMp8fICfG7+pbVEE30VGpZFGB1fWa7XdSrFJMlwjyNg+GZ3rKYzRIBWf+10blEfYstJytGRypQkwpGytWgIDMlQS+BH8YnMf7af3JFQ8fv+phJGXgD2v3roi4VoB1rRMx9V/vae6r9aw+Nzedflr/5UVD+uftO7sObq/feuUw7LYWvhMRVEuikB8Id+RtupfhT33oLT0xYZ0oQFCPg+AjBkJ3PNLJQXkxqVPRm1Lhft2LDk4dIeQGqP7E4zEVEPuR0VKgfrO/IFKFalKkIU+CUE1usvmTNj+yCJrFYRd5tI/mAhxfnuHc+w+sXK3zl/gWW21ZDKlZsRdF1s3lnrLtN8gw3poVKCNTypxIxRVRfO19gQ/kEgSB79rypahnn1M1Hsusj4VN6SWr/M8QrMGbINigEw4/HYxT5SEVkbkYaeSvNTTaZEvhgY6sRDQzdNADMSi3Oe/PzsoguCXIyY0hZY4mjsvFWg0KhaT45xmhygqQgz9JyMxq21oVTHPtv/9Kfvdoe7RDW3y3+N/ywK1YfyAyY4e31+c04nAAnQ1DtuHv+4uH7eLTTCYNYL9SB0fvnRhTHkXfbIhKxNsRbJ+X/x96bxU6eX9d9t/aq/9bbbJwZDme4c7iE21hchjMkZzjDRSRFiaQMC35QoDhIYFi2LNsJ/JI4jmQ5cRxHm7lI5HCRSNl5zEMQIEiQPASBgCBGAlmyIjMcztLd/632vSr4nHO/VdUtJsh7eQaN7n/3/1/Lr373e+8999xz4t997rF43f3HEQiYHl2JgCSMUhSZDELFigxcEwAynazk1kJfxro/w2l4iTT+wPlXrx5HC+QPvy+CqEjD4bipZdBU4aVvgyaljDaXvvF0PInLy4vodXvRG8/i1cth/ODWRbxy0Y3ecCSGPgZKensrisFVHDRrcd81tEDaQg4R6eFnoW0hS8AkYzN/VJ+cX0veg56Om5/xlGdc/lWPjgLsKI6PrwiBlHiOysYD9VFsaXOcWT6PQNsuzdK/ybIKH3Per8wHpzYbFGuEWSHyCFC3xrpOyM5B+WofXon2oX/3ug5Qv+UhyhLpsrKOr+zrwLqUjnfPz+4OvMJR3B0+q3BJJEzN+k4AUnppZSKB6e1yJxQrw9WUOluUczed5U7TRpuEbAbqOIV1F1er1Xj+XYfxhQ+/Llr1VqiWPCDgWnZvWUAyIaNxMtdiMaOEm8dlHwBkFP0RayHmEnLTXr9yJIUrbU1VvE82xNmFMUCqGHNXC5HLfkZ7c6tZzCfjWGVWu7i4FJn4Zm8Uf/ryrXjx9Dx6w2G4C+T6WOcS5WWAlyvHB3HYacpoArN31Ig1DgBx9Ox+QyYuSC6vA7EbL+amRr7KBmhSKHodxMnxiQCQYziPsDMy0GBq0CuRsbyDBqjDLM7Pg6KXej3+fQ7jg9HGWPt22OpiXDEaDTTkZoOhiPQQaAcn10UibrSPo962Nzh7c65sUMLiY1nHV//evpKKP/3lDam4BM7/3+y2m/BcVm4zkpFKbz1rIiY9DVOUN+iGd26fAAAgAElEQVRjUq02JSeLg4VkvBXWMnioQKvGSS3iidcfx08//XA8dC9D2E5oiNZijQWGvWdlFVBGIY32ilaQDbBBYuvYJuY8FypY8hqEO49Sk3zFHGioUpFdYNYjMa4BruwAEATF4ZKsxi6aS6tedxCnXYbWF/F/vfRqvHx2Eb3RSCWXh8XA+ta256hhrQdPAYphoZtyYQmNATRfzz1BIbu572WGvEELz+Fd4pE58Hw7EcpIoF33ABk0sNMRW0PI345evh1k7G2Nybt23AAtqB0IMM0QR9KLJNDEJNHsbew5YKMRh4Ae2n87FDkAQARupQKt2Fit0c9E8XkdX/1P/tp+lo6YXJT5SslIZTN2m7HuLA238y+H2p1Zztex7KPpBiny4rmQpu/fWTbdDqVzHiTu3k7vR9mFGOe6E2+/rx5ffvbheNvrO/hPGl1styKgV9GbLax5z58X80pMR/YZ646m+iV72vRaRgsEfUfmr9ytSLbRt82W1Rgt0L3H5YWh9lRlVJ1gV8DMFVyAIZS7ZDlOeLLl6QU9WjdeOYeCdVulY+mDrF7jo6eQdxV0lKwpXMqqDguurqLdp5VryLzZTkk2tOBQKdU2sP7VK9fiGhxH5mgHiOYkU4OhMb2ZDjKX9doMSM1MSkq2stF2VE/F7JDgmk1iPhko2LQsOrW4D30tVQnQf5vVHCQVmJ+1Ogq0BqOEFoFrEAQPBg4E3vrXfmVPmSHPYK2bNrqccCXIpEy7a8i8C1IIbXQ07QZZ+TvJFWSkCCvLP5ffHWhF+nH7GFLbyq2A8ppgjCvhVOpxpVqNn33qkXj2Qw9Gp0UWqUe0OrpBJGihX6B0tVjMqzEcwqafis7URzZgggiNje5hOSij4C0tVsRctrY4ycgPm3JzsoyhTCVAR61OhTA3Z7N6JNSAkQqYcNrb7P1i0I/bF5dx8/xSSspoTxKYgjB0uJiNLxk7mfxhAHgXATuxWGum4O4JsZpyMSXbq9aM5DEIOKtREWTX4sqV66JKGe5vatNae2pQsFJf0VqVSw++edzs3SymQ0+blrnzsRZEKR+n4kcOlclstVtXJmxACWu0olZvR6PTiSrkYRj7MPvp+VAuA+lJaYuv/eqeBtqnPveXJGWwiyZ6rf3O0qWAHHcAHQWG32HaC6HcqSkVfCnwo+fJfzNYndkv/87lprOL/pcUdTb+i1q8875a/PWf+7fi/vuOo0L/VVtH5eAkghEQAMgahBGN+ap0FIvl0RDGPETe9M1m2bLRoD80+xxGBIx6SkWQRsRMBwQaEt5kufkyapB/14uoBURi3/y8vhkLmloEXcZoMo5efxC3L7tx8xSB135MxihcjS1grOE+6J0N23HyTPuyOzJ4EXso11zAeDr4kO2YNxYrXG72e++5L65evapg65BNCLA63tVNgSAEgtSowIgUZIno4txJuQgXsY7pR1M9NWx8pMQJLv/qy+MM5j+fP+swCtoVZWdTJWkLVLN1EFWCmudsmTBgAChHrWS0fQ205z7zsztGhNsS0bPerXyBYV8zNwo6WL52cstdsuQpupE3X7FwFh1CDjx9/w7KCOODe2kJwpZeh1qmJHCXyzioRHzxQ6+Nz3/skai1TLDV6kil5aCjN1vXQd2lcT+cLGIm9d91zEQINsIoEIEgBulbzHSzKzOsKReZl0WMFrW4HM+iN56rV8N0HcKvZMZrPIbXeyxMCql3KVoWZVV/0FewnV9exmBg1gU36IrySWpdy1hWyJwmEBNwhdpmapUzXyEBwGkkoMnCApxSx4MSEOXi69eui9N4fHKyE2R1oZEAIey3URaKLylOq1kummvxNReZ7IQeSB3ofx0VQB9UjUe9mA774kOyNFp87jYUOf18XVzIFqsx7QMFW+2AFZl2yi/QSCYRoVaNr/zKL+5nj/bjAq1ks01+KQGx83spGXfLQTXaMnyw5ocXOJ2jyvB5Q0PJgCvJj28T8G0qn8pFsp7KmXXEQ8fV+GtfeiIee7CeWvENcDb3Y/og+R0xGozX54kW4r6CqCgI2zZDA1G7XLTPM3JvK+ySCLb5KgbztfTx+xi3AwGqz4QSxq+ZSkfAD8o29rcINLa0MY4YjgYxGA5j0O9LPIiblB4Og3YBKMIg3a/g5jnBiAL4XH7R6cWma5MwUs4wwW+tGFyVOhdy3NdOrsaVa9fi5PiqBtWUc8WllFKOYKN8o7TmIBGKIiMPBE/dGjBQBgBBHoENbmhfFRxoAEFAGAdd6YpwvXzYlvkmj4dnQC1aDZ4bAORQ2aya29XcGxqLSNzfY5+v/OqeBtrzyQwpwVUyk5tl/6e/uyswdqpD/fFu9azdhdDSp5W52R1H2uZJfHNJ/0McS5/0tUo9mtVKvP+xo/j5598a167j1FmCzGx2BVuAOAJbI3DDkiV6j1CbvN9GuSau4tgLm3J4EdJndSnWUYYglGh+4Cc9MGWKxzBiimkG4wD6NNdDJhlTaqEjMlbpyHzJUtwDIXcTejRKLhgvqHjJvoqXXInuZJoLoeyezVTaikGiUyHJwzlMZrkTkVKIvazC0IedoMVxaL0QaScWZWB21bhG9Ehpqys/bf09sgSgtXaKqbVwLCXrMY+r6xot6ckG3ZgN2MLua7jtuyFJ5dkKVKp1/byCvIYSF1nNy7VGMatavaHX1EFbqcZX/02g3cnWMOi1s1OW6Ncd4IduglS5cq0oMEPQeUHW8gbnxBaDoeZTF7BFwWgGlH5WmoWUSbKedX3P8520GvH0Gxrxc8++JdpXr0al1okKoIc6H7aMW2LXQxqGLjVioVNe0GQKb21z8/b6fbHsVSpGNWaxUseFPqJ8pGcrqVT1RhCALQ2+RJFKgqCUb5S7rNPYBkmDXd6rXFpmemzWZ+ACoqW4mAyjMp9FZb3QrtwBKJ01toLcdj4YxSU/BxCDTAJzqgm0MLiI5n7y2DwPZeIhDi4HhxbG0XyMkq0lPiG6/Nz4QO6W8bYsHcjkihmZsls6u8ifm+tfl+Ix/VVVLjqeny3G45gMzmN4eS7E0R/tn/e345Crwwph0bNOj2ZtSQAY5nUM4lkM9eFNT1yJr/3q39jP0nE3o5XsVbKVpiybuZZh5hJoRU9kd9azLSM9oypZEqSNQBNHkDKiGMdng69SkaY8l3EogbAv4oPBdulGfRlf/MCj8ewTr43a4WHEuiHwo1IDjjuM9ZIPtaq+jEym1RR4jNIl8axpKFDCqyiAYJLtjkqMRBymhKvFEJP26Sy6Y272mhBI9TCC0k29ImgoHTfGpvwzYqpLyMXA4dghIe02jNVkhJJQVGHB11Zx2GrEgeSyXc5ejCfRI8jo13CDmRNoDIYBPKjMMEd02c2qCgFGycfvII0gp6yvkInIVuq7QA1VvlvuQIkxbYIp86S1KK9qoPy6FjIFlgCM4Ok9ncRs2I9R9zxmgy4Tvg31a7ddUJait2vhkXYcdRY9maXB1GdEUAN8spdA+Y8D9qu/8kv7GWjA+7tAxiawSlBl2Vh6rM1VS3b93RnOwWU1rRJo+qMkQcxgsNeyZbzJiApWWm0ymqTjGuzsUwzGteYynnjja+LzT70rHr4fJAuxVVAvk1TXWNBOl9EbTuNyALUKSH+ioOZ05/tUJkInQpBnBThiGB+VY4i/oI3A+b3JMvoIqS5A5yw3UEpOyRWkPzQSa4Aaht7ZePCSJAwK+jBu1ulkEMvxMCqoS81nUavM4gDxGlBUykM2lJerGC2Wol8BygC6MOeT8nKKkvL41sq0qR/l40HHPMbOIQgjGd0VgOXM4UQSpIbz1YfVyW42MYQYzmeMDxzXGRUtUEMZ2GtQPY3psBfj3nnMkF9fmX4m/+sc8nMoQuUiQBlMt9pHDjSUsbArVgXB3t1MbYDuL1Uwtfjqr+6plAGBtslSu+pTXq+2JsYdiGKG2g4L5O5MuBtoEkvdsealByPDlLKxDK6daZArYFhrkutxdRkfettr4vMfe3c8+tB9KtswHYwaxOFKrKbV6A8nWnlBMgDJbZgfABOIycDz024bTbm2lUO9GMGFSCk4B4pUcBlH+JUxqIZEzGKkbhab96lH4zXzO8ih2CA+6aVrIh81FkXJ2jOhkWS05SarjaO2nGowju6J3jM0J6AVzDU2zBA/lzVT8jqv8WWzu6bskXSTu59ig1nIk0pYHtPuMkwetdKkPsyAhcpGKQd7yVcgU8OzMDag+R32DRmZABt3zzWsBsiBqylrp0SSt4HmgTi7Z802aludCJWusGlwHoU9Y81HkSKq1fjqP/hb+5nR4DpuGCGJcJVMtPu7GmcF4laETjMzlQaW9N5mxh2hurQyMo1oHTXNVCqiIWoIrBsPQMKipV5vq0anEvHuBzvxpU++J1734HVlLyNX6NCsYo52fQ85t75KvcEYZkZfJRhHM7qH0Ks4taH+zhcEW1WBxfiYnm6J1RHqwXN6sqXgfcAP923a2lKV63Scu20SUbVCMRwoy8EZKuD1w4cUNxAGBayKcV8BV51PVAaqz8uBNKNvwBjca0RZTslfid5gsMgyJztmKAO3Owq2IlRqRNdyBmRrmUiwpNlsm/lP8BfLJXpiMl8y81UN5H4ZGU00rUZDpvLjIZLhgxh1L2K9hFBsuprOVU1VUuZbylgdBZcWPVnwbHc0KmAtxqMPRJEMHBXq19f+4d/Zz0ArazIqJ+7oq7YIU5Ef44Oq5/ylXDiRbSU0U+Zs/iA2MzSZJ3CYViToAhRvoIWLL8mZzYyHPi4qzTipL+O9j5zET3/8vfHa11yTwlPx61qgpziYxNnFIG5iHDFaxnC2iG6/L7dLno2TH/AAmTiQ//kSmB/c0FobSyBvELZVLUb0dPOVdO5FIFbWy21m3ZieN+lvtJ811y+UtNZQsXJ9RN9DVqaMZJzA7Gw2VrDNxv1Yz8fa/wJ95Dpz/8H9o0TN+bEmFAUAKv7PLFWKxaJggKvIoWSAhxJYMuEqBetSnGKL2VCUIlc9ZtGx1OfHgJnTqsbuGntkzmZkKYCcUf8ixoNezMYD+74B6+cSqKyHGyxx1qJZQxoc4nBbbBBtVx8exrrGbjo6lbNYzQ38sC9estpXf+1v72egPbNDKi5l4t3Q/d06f+LeJbN+syNVSK8F1FC56WwAZlHqdEH4G8cY3xJaw7dwY1zrdOLJtz0Qz7z3objvnpMkB9Me2VYJwwiC7GI4jd4sojtEfaofw5HRMQ6CToeT3yReSjNYIfDxKLXUqzQ40XFbqWuWxewM2f2JdBSLQy43cDInxHDgpiZbkclmXoikDAZZg47FQZNy2jZppzdDN3LkmdQcEZuZBIQIOE+k6a2SI5M7W6CBlM5S/aV/gqibJWOhx3nFhUVUa/2LzS+IHhcZeja2yV2yqcRsgspSSZpNL3dUHE7psZDuzn5ailioGPcvRbuibCx9mX5OMzkbWLD71mzCOmlrUN0+uqISlMCmDdCAGxK2wBzLU/BafvvX9rh01NlXZmU7TPuywrKLNqlfydO7lJZikOTNY2a6P0wHpKsuzcbkl8WGsUsx8pl0QioRB/WIR6434yPvfDTe95YH4vqV1PyIWozR90DL/nwox8ye7I6WkmVDXId9MDIJMDhllrKCpK3XYppUG231KNUqNCOUmbBeasaygmnfWl7SA5gkgtTtBSbybd4gvE+VT7nDZf4TCKSdbhjyqu/RzpmH2IwAlspqU2W3xWwkoi43MMCKSMkCLyiH00SilGXyE8v+SYTfzEL0cgyT1Qd6n0zZLEtDZlcuF1HPNCrIzQ0KyOPZgskfiDQ+RAhu6hDBsRRe44SMpjUYdFi29lzKZiCamlOzddC0UKqEeI6iDvWrDQMFhS1QXzzjTMLmcOVeoET9rf98j0tHB8fOaliuT+jMTQheEgN58pXhtXsyo4wiBJclqrwxxUlP2lZBnwgG8fY4dVdGxVqxiEdvHMbnPvD6ePwN90i0tFJtKbUg7vnSKQTdcVz0Z9orG4+n6smG06kH07O5blYyANkFupVWduR8AfOBzGCqUBs+HoKetWbM1jUBH6N5JQbMzcRi0O2VsLhnfaY+mUhsb22DH7LVZWWmkKHFGBGHShkLWySXkJNYzwmyibIaqzVe3MwCLxn8HiabNkWvJfN6gozBc24JeD/MW928hgJsCGGFrkU3i+2vsrFRV967/ixjQVZh/Dw8h9aboKNNxjHsX6g3s4CqNUR0qIK3AGaw7lL3Y8AiYVDOkBqpbwIOyhfgEQRrlLXI8JTJxdOaz+e3//Hf3c/SkR5NwbDDVwRyV++VNWTR9RCzI+EwKVKVdKWWS8OpApXl7MUQeEEWWQalbDxoQnZFmrsWjfU8Hr2nHT/5oXfF+x+7HrX6Sv0DQ2gy2aunl/HyqV1ZukPESPH0ghqF28paeowa1DYbqZcIIwQ9mIZmcTTrxaerA7O8jWvngXyfp8uqiMN95m/oechSN3WlcrbnDrNwDNNtZSNlTs+21E1vVC0lzoVCIuYKa2Qm3iAakAQJ8tuMCSg9rfa1Vs+j0lNZjHKurZ7HpRrZiT7YsgkMwWNhnXwtbmrh08aEDixTo0BaKe/KXK1axX0mRXJAGykzJbYEsXoa01E/epdnElT1gWIGS9nb47MnOFkOVX+XGQ3H0Qa6+vRpzaa+H2FV2CTO/PYTKPTxr//Gf7SfgfaJDDRltAKGFJ2QhKKz2thQsbSZnFSi8jP0YWJ5iLi6U3LwFSBAjb2khYAECLKUIa1axMPXGvGJ974pnnjrw1FdzyUv3arXpWv4ancaN29dRLfb114YbixQqGba9iXIQNYoA5mVAS5Y0x5+IyVjpe5ZD6cIJdQRuhas9nfagta1CjP1LIt+zZrDlhxQySX1re2+nShXKgstMprdnDFEQfYcKj5Y+ElpixAUcp1BMzFZJelOKt5hcg7lMNpwJqPvobQToTirA0q5NUHLyGA+jiXebFhLbYAnRo/0ad6iXufw2u8BfiNlJAue+Kk5w3u5bRmz0SB6F/abQxXrzsE0Nsv+vFSCUo6K7U/gtsVtVFYDGJGUHbzPsUrn4ptGOVvGOV/79T0NtGc//SXTV3dmZZs+rKgu7TDtS7no8mlLMHX35VocXIMP2qvVVrqCeqXFx+U82s1WHNZr8fBJJZ54633xzsdeI8CEksOWrNXoIlSjTDaK8Qj+IDOyoVwjUaOShAe1f8NBNoV+ta7FRDOyaqxrLZWHIHpQqDrtjjQ0EJJZ1eqapzGYJqABQID1N8N6+kgylMCK3D9ICyW5fWpeZgBE/5qLrClUspm5yaSQwTyAiRA8iFdeSdJ1qjsIChGb4BYdqmbGhmZhOeDWwuV0JP7haj5S0PH4BdxQwNHjgSCKKAwli7/j6lOie4taknE1y8aRTRfzSQx75zG4PHc5urOka5Aqs63AEGdOUErUiDnEtOgJ7YrH5TriIorOSPEhz/K4VENf+43/eD8z2jOf/BkNrAskX2628vWWsL+VJbCDp6k1sl1Ns8ASrDrhddKquVHzr4af0iUiTlq1eN2NdvyFt90Xb3noetQWy+hdXBoCbnfE1Lh51o2z835MQATRTez3LAiTLIVN71czPA6FasCyJ4GmGVlTIqTcyFgNwXYH8q83DwRBozSFXuMC5gjiqDko0g2RTHOb/xki33h8i/1h8MMk2+zXyuIVeZXlVZWH/CLQyIQp6COLJY9ACCIhm2K52CucPoeAAzjgtWiQD2NkPI41oApD5BkI5jRWUytZ2dLWsDvlXQU6lXbQPC8zI4Qs5owpyYe1S97RsOeScdj3LE6Z3M1CAVoKCi3KlVgqZLVUJFZ/Bg2MMQhCRbiHThSg4l1ak0EPwTX7+m/+vf0MtOd/8mc1sN7tv8qFLWvvCqAsj8oNTnby31s9ON1zE9Qy6ohgh246NTke6mLJ+siVRjz7F14bb3/0Rqwmy+ieXcZ0PIwrV6/Fst6MF29dxI9unouOtAJd7A1iAtsCnXcMFUSyRZW3nQyNavSmERfTiFEFgKMWk6V7Fk5xsgNWQ4AhnPTKdAQYuhvi5Sc/UFBoUsF049jpslhMKdigWqXSrw6lBCQ85jAPEqTNszZKYQJsYWdMgSWU3TlnFDJbwApzOw3pGy3kP4bIGoKjiz+dxBrB09kwRYHQyjcdTAThGjtoLd/0Qho9qF6XXq9CADP6QNZ8JqfTfu9Sxo6Iwepg0ft2di/jhDKaIXAF7esaknVZizmUtS/PTfBOZtj1TuRtzdxP12Xhbp8//+5v//39DLRPfvYvmoJlGuKGeW/+4fa/AoiUQTU2uDAXRJrg5hGOa5tnhFikw8HNRY8gPiPj4kXcd1iNj7/rdfHUO1+rfqM7GIlI22m0YlGtxw9vXcYPXjnVbIvSBo330XAiIwpkB1rNSrSgVzFoTeoRG9AXyMkt6tFf1mK0rsc86CMsrwbKiEsmfQXgAhmNngWwBFskZlVkE8CaDdJWhtUodiUDxspR5jda+z7nYbkZLs1H1IC4dugmomicpaNnbLaP2vCrmGfR64AuKrhQA4bBQelqjiajBoI1sHCajGIuaYGhQBboXp5zeU5lVNHe0nK5T5SRITYlpYCVzcxsFN3uhdZ4vFy7cEmYAV5ocuXzttCOnWUYdEMmrtQZVmNS76E3ZSMSdFK7RmNFM1UugW24uHYvfPXX9jPQnvvUl9elVDCUbUZIOYE2q74FT8w5GrMwTcxKVmPstLmEbCLnqa2buBb19TxutNfxobfeFz/xtgfjeL2SJHcfAm5QHq7iBy+dxYs3bwukIAAQvJmPh+qHyAK4xhx2GtGRoI4fH0Wr4Zz1lkpczirRnVdixi60UDbYC/QRIGI2aFBQiSZkxrt7ydwwKzLkmzfiN6U+bUfuQTf35hSywpWRVQ+1ASkssMoMzUI+/OKalezO5WQUgUR3IfeK3SE5OGcOSnS+Zzmbipi8nIxiRZBhHAh6CedisdgMpg3jM3Orezyh4IBUzN8DCpE18YUbxbA/kGMpLYBk/3LJtqhR+5j1ipDaCJGC2cImc9ZVmpLNaoxL8qBYLPAxoJxFLn3rR15KbQLtW1/7z/Y00D75pfXdIjylT9sGzjazlTITh8vN96WgrnnIZn5YUAe4ryF08aQ+j/e+/p54+l0Px0FzHcP+KIbDRXRH83ilO4h//dKtuHXajxEzGDIEEDXjALyk6ziaNMx+bxYWCXSiRozZH5us4gK1q3klxgjzcHKDOFJKMTvDzwseIEq+kl3LbKYdLF4piKMZiy6hN8Wz30M6l+rwsVhHZj6pYpjpmD0ahwIZaLVEvmCa6CAnuhFJNOwLOmu1KxxFbZWr0qzhko+/48bWehE7bWQvEMepNTzgUmrLm301HRasDUHoJVsDsBjKL6+fx2UjYDqbRhfCsPzPllY45uARycDsjW17cOdOoviRGXAEGpA+3tRyVOXgYISRQAglPpmNx2Y0ocF8VOKbX9nXQPuUdR3vhnSd0dL2dmcBVMAJ9XvelKUUyvvRdygnt8gfvg07MY/HX3MYn/6JN8Vrb3Tidq8Xr15cxMuvXsRLN0fxf98cxBnGeNgvwSXMBp+Bd7tRj6NWI45anKah8rHQeVjPH1A2Dvk1j8GyHjP6LviJGqg6k2mVg5ui7kVJB1rNnEdxGX1ac9PKIztHFR5ukREMXohAzQxNczKPOEBIy/Wj2zPX0QghpaPKPpgXMEjmM5W9HuJaxltlHwNqkEIt5pk2ZSAmyc3QtmbjWE+HsRj3Yzy4UGnGa9HrSAkD7aSJZqZH9ypRgi7iRs5m0e11Yzyd6DqWLCbhngRBDM5s9TUJ2hJ4UjGWlAK9IPJyB+rTkEMgaLXoKWTVA34Y/HoWOK28z0o1vvGVf7inGe1TX95txZKDt7PwmYf7NstVNsRYfYjq5TgZuWHNJGE3qxHQceh55nGtXo2Pvv3+eP4Dj8TZ6Vn8yQ/P4g//5Q/jh7d7cTlaRHc4i4WIvFYPZi1DknBV3DAbcUgmk2kfSo5LrY0wL2NzeDBaxMV0Ff3ZIiYrq3osafpb+HOxK3UoO9gOX3OTA4gIBq/HUiaCRuV0U5Y5Yqo3ue/xRngppbVHV1ZnpGvDAZBaiVIxniQjxA4tZZ1GRjhpXKF3ulxGM/syejQJ6Yjs6y0JjUiYhtDfwLKYoeHRjdm4JxqW2ChixbtvEulaaCDDYVoAl3s+M6qy9qVUJMgKwbf0o1sE1+s0u7uEuiaJdBUqmGZqDYbqh7L65cXC0QRxNEHBBwDyDMsF8n6mmMEO+sZX9zij7QIAPy6LbQoprrk+ue1A2oiJWQS1mjUKObHb3IBrQPZ5vO2hK/H8B98cq2kv/sf/7U/iD//Fn8ZLp8Poz5DcBvdzZqFktDOm9786tZqCq1WrKbOhKAwjnyzC7IyyURIEc1ZcVjEHtg5KIe9JNYD0WbUHDGFvaqNlkSgjN6KAEUASl5G6sTZE3+xZ04QxB4OWKMygtIKwey9KRYICvXr2uix5sC0zBSxwMIlZsoxG3oBQrYQWpoS2wSkjlEID4TdOejEZdgXxG2m0PIN0QrRv5o2EUiqKsMyi68I2umyY4+LpJO0esGSuAnhIX1KvKQN0Z+fQAQfimHO0OoDIQTQ7x6oCeC0Mqr0B4vfMc0saXr53IKqN+PpX9hQMef7T24x2dwlZAoyLpBJlZ7dsO9Te9m9lvR8u49FRLY6rtXjwoBnvf/yeuO+ew/hv/rv/Jf7b//WP4mIwj5nWQxygaL2XtRFJrYHGoQYCytioR6fhQJNuR93KWgwNFuyOsd4CG0EsfZYaDT/jptKS7zJGf/R2cPsSCBGXkazG19CKWrBsjZB6qWfD/Cz9msVHd6yqMtA87Pf29XoxiTVBxnB5Tg+VvVsCKirVtI+29Z7jmWTGnn2awSiXqLzfGn3enGXMfsyB4ZMYV9ZpbLPrAwIAiW0AFjg1xJ/OtNWA64ul5kxg5nexRPLnStAZWdxWdiy/nckAACAASURBVBZ8tXqVglIADQcpPTBjE67xka4bknrMz3YDmHEIpbTGP0JYa/E7X93T0pFAK0GzKZ2kxpLtljAN71r5ghWgP91RCvKovkC0edfxjYjr7Wa88d6jeMvrrsZ//z/9z/E//OG/jLMx8m2eYzES0E0K308yA/6ceR0NfaAhOla7xtepVd/0Wn/RJ4R3gqm6ZNvEiuLEbQrOpz87OGhHi4whYAAdQq/9Q3PiRpGcNRqEwOr0bYoN3nwpJY26CShJB1RdmmTCix8tKyf6KDRDhuI00o85CBNM0WFlYjYHi4SK0t20sDoYBENS5tk8al9GZToU/xBFLYbf6n+TZOogMHihoFBVACixkFXUYDBUGW+gxCs/hVpWekCxa0QSJiuWz5Zzw0rGztgpS5cjBCj8Ut0SIIIQT0OBRsbcAClkXG2KM9bhee1S87V/k9FKZkobH91M22DjDiySBmV9omgPWkrMwEk5sbFmbVTn8dCVZvzpH/+f8Ud/9nJM2LVieMttpJLNwAkWSSp1slQR2FF1sGnwWQ0hl2Qz7gVmTNLKyKxGkOE/hmIVp61cVBqscTD89WaCZmTrqniOzIA6B94KptdYYbzOMSHUzuv/W/dRl1m6HGIjpVWHhGQdZFUWQGdT9U8l0GDDawAtqhIrOWbBC0jKfT5g8mK7VMotrg+SdAi2VthwxvZ22PeIIBdgXR4mTxLwJ00x2KymL8LBBk1JI8AeWiOQSi/KgUNwlvdE8hTVioNoMzn1SGPXi0HzPTFXMItv2WPNMwS9T3pXHrOol4mUTn9JL8ooIInTe5vRPv6JL5jrqOziedEuBacwPzwqSjZIgfE3sSgf3jz9QivsBNqgfxaXt1+My7OLmFNuNGuSk9OuQJKP1dLn9jOIo09EmOfu9ehjKEUBQ2r1qvyemeUIBUx0kFOcTMS+GUNpdAY5neXYOZnq+/mwW50DS7M102aWYTbeapWGWCISBFWKMjCh7erMOro2WliFp5g3OeRh1kkW06jA2AARRNl3xD7XxNLcUKrELzSqqP8lNOuFV075KvLdmfkaPGZlKY0RkEseC5hcQ/KcjZmpAUOfgyt7oQVZbBqX/b4gfOt6MEu03qPZIgW+Z28PvqNlJLZb3WJiJnnB/0YWLyI/eqwGC5/WbZQOi1aFDIDIIANice4DkuVYrZFtFKz/WMfX/uk/2E/U8aPPfE4ULGel5DwmvOs84xPYZWVp7Mug2kiafY9NtWKGRtl0eno7XnnlRYnUUBpxnMPfK1kQqHe5tuiLDBvW1Zjn2of6bq3du6Shx8L6VvM5LUj7BNYiooLf0mlu5C2hbRVi0VTUm1FGttv2VJbpAzC/1kaYL9m6QjA/6KkWLz1oL/2P+lSBPnnDS1d5HTVY6vOJ+IcQfkeSAUDZd2amRxpMcGNqVCC2hhFBlXFC7IzI0QOTuauYIU6GunbOxEkgSP5hYe2wqAqqRw8GqtgfjeWZzeckAwpKOw6eVjM3rH1wcD2cwbJiqcC6N2ezuCPowNNBY8SwlJ/aAuBxGy0dbnNZYHmTumQ89YHspU3YWFjGQRuR145e11d+61f2M9Ce/eQX1pRs9F/aQ0p2uaoC1kU050EL0CDEZsbC1ylMY6QuMbnlIs5Ob8aPfvgDMSPqOLag07hERg5WgedWjKQY2EKanTF/YbFREHiZ6fnm47GBhw0Rc3Ouo1mv2rycG1ZzJ78+/kPUhsdSIavMxI3h9RHN0igZFWQJBlTrumEog9TDKAv45wTrb0zSk/+HL24eODLuBe4HeicoUPYd9BIMmeq7JC6qlReXVZSLGkonlYlKQtvHKGRhvA7bYzaJ8XgQMxSpMAPIsryggbw1XjMCr1hKobyMHDmHSyFEK8gY0gMMtdg9s66IDo4yX8tA0+PK9jeDTfPTVDJOuF/BLck6rhHuMU075Ei4h2NKwjDyZCuLqhwAiPQcSh7vUIftP/3N/3Q/A+35z3xxrYZXwJk5afyPshIQu+dkSYRNVjtlh3oEaWUQQO5hYIP3exfxr//sX2mZsFFdSYnK4zZKPjh9WqaRbAAGEfjWSNNQOo/0G6aA0YubEmbtdpgOwN/c+wQYaCRASa5ppk6/nSVN3zWyqOdlz0vwPiIyhw40rXwwd7OcAt+r9ZLccjbB1oNcyj/xAAl0NowTM4AdU2ccMRlLgGc+6MZkOPAcDV4kGS9l3jyL8p4bJGeCAGUrmVGQoStrLcHCZZwMe+qxvCibYEyaNnpwjhsNDqELBRoS5KI+qXxz/8VYA2SRay5wKVFNb154tiYOddlD1B+csfVZah6+Va8iu6lUdf2qxVT6WX2PWNTOaFQOIjKrqsDIcBoNTBKPjnW47HGgfUkWBBY3NeK38TXmZs2Zj1CoQrvKMhL4WdC0NN0B3Ybx0os/iPPbN6PViDhq1eKgURO0To2OrBo38hT5AXoL7ZEhYMpWtLUM+Z5iSyQyr1AzijTf3SqzxCBntd46/UIouVnl1GfHTPcVpjsVQz5pZDSZraEV70G1+X/OZIbwvb8lodFqLRpt5kWYQqA3QkYwVK3eikBD83A6ijmG8MOeeipOcQbVkqsrJWnySEUF43o0WlIZVgmMtABZYTmJ4cWZNhkov8uhJwgmPxcJ8jAMHlMuTmMiAZ0sASW6gzQdJF9nMzFe0vfOYGkG2tawxp+73phLf0k3yPjDh556SfEnNSy1HZQcVtPEIg9g7iDeG/xNiwfBfZxGs47P9ZGu6d6Wjp/4JBmtSAq6R1MOS25aES4j0KAYbUnH5jNyo5vdvojexWmc3XpZwptHrUrcOGrFtcN2HB12FDAoUo2nCwfaGrBiLbk3LWtCXVLLx2OhEsxQmiAjvm3AJ6eZ7B/dB1gBihmbtnKSkaB+YrPmwT6a5dpUPnY60dQGc1rJqkQ0tF+GvUblEhEUm4SFSYv7iLxBYFCykg9Zh2GjeDqNYe/C0L64jiXbO4Apma0tEtJQPEA5qoNmh/UuVYYvxjGS3v1EKB7fL+Efmcdb9YrZmDQ5pGHiIND8k94rxxjO/HkAmnW6+c/ZOA0Ns+TXNEeBbJcbMTjT90DjCUprSS5wKHinTYuftZrFXkugSSHZgAufDX0q/nEcJofHR2LZ7C3q+OzzP6Nra7giFa4EOFHgWdGqrOzz7xtE0oC8/k03wGQUl6c3o395O6rLSVw9qMVDN47jvquHcZg39WV/JHEdxHNwapHx36rYF62U2QgyAyP8giViCyjNeyibVKX4VC57Xf4KUMQcS32HWB42pOcGhLZF/wCTv4MGIZrzAlA4qc1MIYq8C+YZmkovoYbMi2wSocwJSEP2AAAiqFQ6FoTQevNlychKVEnGTa83gk4DdAJCdTW7a6CWgxizHyZxHEuNa6NcPmqML7Zam8JHdg4T/lx20cpwmU9UczY+R1UhZPrU0dRM3CiymDiZMcmWJYNqWTfJBO7RjHZSGaDFUvifZa7oOZwrDh0Ss6naEbIoZTuI5Au/84/3s0cj0IgXymyjhqb2OKOlxJggf5cVCS7pw5M7ZK7V4KByduslBdpyNoyrrWo89por8fC9V+Ow2VKJMxhMYzKZaYmTXTDkBuj1+xPr5g8ljuON5wnKwkIjy6qckJjk7jn0fRDweun0zKbgNVpSwYNcPnR6ys7RkfoUeq2DzmE0s0+SLoeCsgjbGGEDDWw06OsYbFufXvSydMIBs6tDvWIvTA4yGFt4MVWhvlkv4ea03iS3IQhunX09Mey9OIpOJIZ/l+e3vBaU+vtyBUV8KLONtr3lTeCM4ZLPasbKIqkkLQkEDkWRkzWs3AQaJ5GzFQRodCE90vHIwDqTpWoxyJR2uzuBptKRwNlRtraQkMceEnmlHZgCCNkDgZ/h0Hnhd/7L/Q003ZD+ODxAzkCrFKMFnYxlYJ0ZI7n52djFaNSP/vnt6F+cqpk/bq7j0fuvxkP3nESjXonx0EFGpBwcHkgGDtpUfzKL024v+uNF9JHknlck273A7D3RQPs8e8dqe+L6BlG5KMY/owJEvhlH+N1YPJS5D8hbW9mJ7HZ8eLz5sxBGDazd6IvfwgksOyODFuyviQnBbEpcv1oAPmK1W+V5p5MYDxFJnbrc3ZhL+KDS9VV/CuyObzYBZz4ngYYf2aB7IYEc9WbsoEnNDoGfsr6+zUDopDhDJcAiLf5k/+v5sp/VClBZFKQ0LM4wpkZJT1//7uDSHZCwfwFCVEJLJMj9pszf1xX5VBOI7t39UsS40UZCaMUJ6QmGaq0D60cSbC/87p4HmlkEhvm3C1mc4OUAyllbrqSbSFyUa1bqK0aDS+lPjPrd6MQsrh7U4+pRS8Pm5XwWR+12nKAxUa/J2GE4XcSty370pwspBV9OTDKGO0KgwaZA90P3kzZ/7zwMAXAAa9QTpVYHX5e5n5BKUL5GQ4GD1REez53OgQjHKh91arNp7b6EDLDZD0vzdDybyRpojqAarJ2sCnl3Fev5XIgfS6pSueKmhaSsYTSZy7PA2poBPMufoLkI68yixmKoljAvo9u91Dwsq2Td1vRlwLIbFke59ilGu12nye2DhEM9gkmEMEGkwlv03BJ5hRQTzBUhPktXMnASG553JsexlNLqxnLADRjCuEQosdZ5PLhW317zzHE4GOp1tNqAJ5b9+9Y3/6v9zGjPfepLmzWZov2xu5tGT6IcVmYlCQ4nzpVLjMBUC9nI9rsXsZgOoiX60EADWHiKwPHHh+yEoabLbtQ0BtO5tqNxcBlgMjFdxpTlRN1fHiJLQ0ukXG8KG+42ELJ1cbGMm1DR7GMExbO9nIFmNxaCjZkO7idkuPQFo8xM/mS2Pi4RYZRA18JgQj5gbaGsRXQIWoZEdxDPoRzWTGK7ua1NZM2s4BpGtCuLaE6HUZ1ZkmBwCXgyEpNjNqd3xbJpFauNkrP7KQdageVzuTZRVW+N03iZXe9M5+wilFCzLvd7BIIybv6dSs8cSpceTSW5Vm94XPNDHbgmcguRlr8BfW7HgYczzmqu9yHR1Px+gBuuK2U6mxME3bdf2NNAExhSyKOuCrMavJMFYggiGQo7Ugcqi9TfWUoO4RhoSZPL05gNLqOmAF0JGey0W/oQGIxDQJ2u8CJDWxE57qoDDV9nScCBPPoZJfSZA2tKGzfbBJqRNwRrKLekN5k9o5dDmVEZlifIyFQMTikjmes02yCQVgIW0FCwOeZO9bo0/NGBbEk1mJkUvYbcpIUUSuGXQTFsfTaWtWleCzKgDSewULL3dFQXcRTjuL7oxsFyGL3z83jx5Ve16gMay4HCL21Ul9eB7GKy5YFVTY9zz1T+M7ukfF18qq2eVeaizESLbLsRQkP+JExTtBLWSgcdEZ9rLYErPmSzNlSmykCUHgv2WaFykyBmqVTF6s6iMIcVDjNcQx7329/8J/uZ0QTvZ39WwJC7dUJcItqeSVDydtc/0T+47qtoIjNQXcf48jxmfX5dqFYXJShWWsBUkEhGm9nZShr6Y5DtVSV6QP/zVQwVhNx8RYnKjiiac4mylH0IPdxyYT379HouZa8OAGntM7fK8rFJdjqIw6PDOD6+ooGxREGN9CjYxERJehf9mTiSbXya3d95ZYQsU5FWI2jreDQUeZbtAZu154yOm5Eep7KO49o8HjxYxBtPxnH/wSK6vX78iz9+OX7waj96U5fMeHMvIVhrPrWIah0+JwFo0EOZhn4xibxqqbNX02A8wRLKOXieJdAgGgsfTqod+iE6NldrHSDSjkz7LZBD5pgKNOTi3HzZj0B8WCOYXlRt6Prw4LzvSzI0r1u2vTVVAZ5nWgqP1/it3/lH+xloz3zi82toVsXR09XGXb2Q2ca5wrIrcZD6fwxupd9P34IqaV+OkaPL2+IoGh3Ex5mTktOPGdFSGUvwfmY1FkFH2MvCGFE2S/3DHPryYTtTucmHtU6/oVyQw+lyELjc4aasiOsnrmN6QBNkBByZTfQy2dGagsXPoy1ixga/kpECCKLAoxz1wFoLnogLMaRGvkB+1x5oryoehDcrq7jaqsSjBxFvvLcSjz9YjZPmKMbTZfzpS6P43//45fjhrV4MlNnwb3O/VVplWexqxkcfWZgcXhOyLuRGnyx/xpZJyJsDHAld1HqNA1js1YopYHJYVYlsxa2SuehXNdoQ4do/pyVTfXYeMVAhMBYh0HQAVarR63fFtVQW0+aCh/OeUbpffeHrexpoTz753Fpbs+onzODffnhb9V5xCRmqKgaLlkguSGpr0wq+NPuNJQTbS+lbULMDEvAzMDjMc7QqFNoe2Cb1pxgJLmIAd28+j6n4czvC/j66tzdGmj641vPNZB+zrfCn533u58hGm0CjRzs8cqBhzNBwtiviobKcxQS9OLuo52K/Dp0M5mqtaEI8JiMs54L0geSR/GbeZfm30OoNN+ZRbRkPH1bjnfdFvOmBZjx0ox7N+kwHSW9UiT/6V6/E//Fnt+O0ywGzlnoyG1xFMTip2rmOwhyxmCS6ByvFBYeO+ju4o7NZrofmELrUxEmfYltBmTBLPN6/nU2pEJi1QcQ2Tc1D7CL66q89G8Pql3UZDrK2riWUK/bgipoxfaFAEFH0QFnX8e1v7Gnp+KEPPWP6WjbOOtF1mmcjn6WijeLTZlYs/0TpxBUUZ0fAQHW9iNpyIKLtDJ+tycgBLL5k1vgVSkXcNSPGi1VcjmfRG8/Ur0nOgBy16RW3MLaXL82A3wA2OtkF5m/KGsJPGS1gqhsQcZ+GC+hBHB2fGNxoIr/tUpRgLLth3jYoK0PoY3j9o4kIa/ZrvEAbWIwE/syGg5iM0ZxP150mN18j7uus4/EHWvGehyvx4LVWnBzSY3peiPf2Kzcv4k9e7MYPb/ajP15Lag95BspQy5mnFJ64m+iC1EQetk90mt4zs1qwmpQ0NrFsssz3dHQLYUlaL3VBMtA2S7HUHTiNpt0TZaTGKVlOs4fGPSCJgsXcg32WOplNHh7pWoKcglaS5cTVTAVlI8Gxv3O055/7qTUDX25cLkxZ9jPcv5WvZulSasM7/ZmQvSSW0qNo8W89j9nwIuaDy5gPu9o6hvxrBIsPX7eAOY7zlaD97nQRAziDol8RzMURMzOnik+DCkUSzoiNZ39iiOTN5O1jBw9/a1KtMxJBcnLliozWneXgAzaiTi9HZhOiyE2pwi3LVHaw6gJOTC5OFWGBCYsIrcdcxPDitgw4NPxHW7F1FEcHtXjk6jKefNOVeNuDrThuE9Au1SBKjyfz6PaGcdobxa3zUbx6OozuMGIwXgl9lUXuAjIvMud295GvNhIOzBzpT2eLmK+X6skcaA4MWTzm4qe+lh83Q2w+IweC+rQ0oy/S5DNltO1WubOer6eoV/WapOpAGMu9QM/YPsDowuCIzt3c9NAgPYNsrwPtk8//dJrFb7CuZM9zSm6Ve1Xd74rSQOalNsfBZTYTS0QlWKxi1DfiOO1fRHUxs2/zZjWD/gtD9Ij+aBHD+TIGS/iOphhpN40POwOdZUv7i6bMuDdptvQjk879/RvQ1EubYkzkNjGlI9A+QAiZTSikgoy5GRvAW/UnYhhAQyx/rYXUtZXtZUp+hkNnEYvJSKz93vlpjHqXWgxtIkoE57B9GCedWrz1/poC7XX3NqMJAIfCM4DD0uJCgyHCOfMYz9bRHy/jtDuNbn8WfWaKU/q20GaDSdhku5V4oWQ1DisAJRkuas2lIIRyjVZAc90JQAMlzpBcY4EgSaLzyMTirfYxlfz0RvzHbA/LjLNXxoHMxkDJ+rrGKaLqDQeCy2s20t/nrtAK1iq+/Y09hfeff+4LqevopT9b3fqkK+xxT/8NZ8tkIrOXdOLTPB5ysZYXKysZMUwHF2KzY8Cnk9/kLaGXnJpTvM2EMK5iuJzHOPsLZbOc9Th4DDB45uMPT38WhYlhs0cLBg8K29xlr6H9svTJHAz5OeZpbTXqZpCEy8bcRJZTaa57+O8RovG2gEwkCDaedD6N2agXg/6FHEfJLADzHDTwKmGcHLci3v/oQXz4jcfxwFUeS+2eS2iAIGaIw0mMRLQ26fpyOIvuYBq94TJG46X0UMbwQhcrBdZwuozxdCpfAkYhHFoAH0X1yhmNX1DLLGWgKiXBD9OxinbkFgSxpRP7d5Tt7nvFHMlrbvVj+9CR5Qg0VzCmdHFYFWRUWVNsHgNNZW0GtPm7L/z6fqKOzz33UxCtTLERqJA39U7ASViU21mMcpvieWcMrzAYIzDSmZU0BBTUYh7TUU8bx5iOQ02iMbbmT003xoQTmVMdgvFyGeN0wZQBXjmZyz1TI5SQBXfWKchjsaaVM4ocNP341hRhXcOoGIHlVZ2WTmSLlRr0IJhN0fKczfC99eXNjUT+OpdLC7UK1JSh83AQI3yfYdTPCQQ8rudRT37g9aNafOQt1+KpN5/EvSeUnO5TOCq4EcksGCmOJ6uYYG0rMGFmCb0xhn7MGVnunMdownOExiHYAE/m6KQsY8om+TKlDdLfTQN+dMTUR5dZJAOY0ov7PeqIympAPW0aGMo2DVQYKcCUdDDy6TEISKLdd3Lxc7nW9XKJ6M1ssVbQKck5qNkl1Xjhd/cUdfzEJz6vK7aZj+2oExeyqUoJ7SfZpVIsguzrlnzQCHyuVwo2bqJ2syLVJnTiMakAmaO89OlXkx0uAqj0Gpzio9UixmTLHTOE8npSW0vZtvAGVZKAiGnW5p6EIJYAjXok8xvF3E8VYILGkL5Z+wR0GWR3WLWH9aFyyrWpGPcNSxnwuBsGRoXDZRHzYT/GIwCQSUxm9JeUePamxnGGG/NquxIffuOVeObt1+OBqw4006CdfbVdzpAeAIQeazmX7gfQPxluOiFHWsab55jNK9GbLCXXR8Ahs8e1RFUMFJPHo58Tq34tR239vIX40wxQjBEfWN6md7PrA4Z8nF4DqbqsDMgcLAkDrMXAH/UqjN8LDqxUC1w/gBL6cdkcU7LmRrf0S2qN+MbX91Ru7plnPqvSsQSb74LdvbMdibliFJ/Zz8heyqiRc1LOG5It87TaaiHJNIJuOkH3bxbT2dzb1drormqTG0h/QuG1Yl5jhkcBZTbn/26mTXPBgG+oU9alnRR0UxteB0LulYl+lQNnC4B68MzfA4wQfJzI2iJOFkVBIrUmk7M75f01FrdTGar3Byx5GkCSfgbm7RIbIpCqIla/77Wt+My7H4xH74ftno6h7HZpAZaSkYy0Fv1qpq+xDZ7JronM3tTrxCbJ+3tn3Un86NZYEuh4DoznPHddvRyzbhlyaAMjWfi55uKlVi30ebC+CaxiUroWVUqiq2myaMMKO5HyO4eWeuZEcUE9uZ6UzQTk8fGxllElHQH4JT9wWGkpc1dpxAvf3NOMthto7qPK6q2RN2W11DPc7Z3k0axAMwnZnEjY6NA8sHxdS/8CFxmWI2fjidgQ+FBPsbLFBFC6IdYMmTFYhQVBbxBWV9I6Rz5+YaUYlIE/Z/TPEDPyBjnI1t5amvuhiiV5tKJn6N5E2a1jP2uoVtbUqAXbCso0aTlkPiSACqhlXfIEaCwSZIOhs7T1D/2aFtgyeW9ARJqD2jre/dpWfP59r41HbjBX4/IYZIAfSfmlwJqa58hCJ0CDhvC1ijzdrp904vrVEz3ueL6I08tZ/NlL3bh5NombvVmMFpUYIcS1qgkskdJzld9NU7MsHJ+jyzoBJ6kHYq+BLCGXS10rrjfvX9xPLW86Q5WxivelfD2Y2xV2P++D66mPa9MHuvopvSIZ7Vvf3NN9NAKtAA1GhlnNcE+W5sxZZ5uWoMBLkrHZF9uhtjKjpK6tStuoLOKoOo9Ohaw2jcveIG5dXEZ3MIzZggCjIuVG8LB1llmBWRpfU4YUBqKBxlz/yP6xlLHMb1zaZQ+XrihsUtOf2UzCrxMQxCsz5i7yb9wgZDB7c5elT/dl9Wa6XNYqCoTu5aXEcDQjEtxuHqELAcsMyNBhvY7DViPe87or8el33og3vgbUMmI6YZFzO/PiMSfThfT0F8tpNBvV6HRacXjUieMjZn5Qv1qxBgyZraI3mMWLN/vxo1d78dLpJE7H87gcIwkBT1JHYyxBDIX0ZaBllgVAQuaB9aNSvpbP0DxKa31wHYxEVk1GBjBq4RTq62iF6fzctVJ0oAzu1RoAEmNfRdRJJhgWkIzvvvAb+wmGPPPxz5CyzHZMXcetLdEO0dafzabEFIl401zvfnBoeLhEaVbXcaW5juMqKscLOUzePj+Ps8ueaFYgaXhHWx/Qw+o5v9CbyCFskVAoTAZmXmVtZOv97NLRWh8uH0X/EWzvYPIeGb2DofwiGlogfJVSLHumUyb3KFkarRP1HrNJDPqD6PZ7LhU59QtTXr5o9GfcxKm8vFpFp9mIN92ox2ffc3+85003otmoyI/bmcs+2GxQE6BUA0eH7bhy5Vgy5pJLQKuklmOXBb7zK40Bbl9M4tXbw/jhzUG8fDmJ89EiBlNma2RVgsyBxpjE6/P+M1lJJa7siXfkvhlMC9TyQqn/d9/OAUQpKxWrDDSV9iXYtC3eUTlexgja3E4FM/7MVjv/Mff7/W//1n4G2sc//mnYdDs3jd0stT294bPnhS8zFpUHovxufm4ThWsUikNKxOgvdqqruNasRJsNtMUs+sN+nF5cxFl3oH005AzUo4iUCy2Lr9HKyAG66bAb6Tmvb7jMK6dxafQ160k4WsFVLXtoaIa41/L4ApDDS5neSSsSBW7yBXMnN69N37JeR7/fi36/L1m3wvfbPXiUEVJjXzcawNF6FY9cqcRPvf/heO/rr8pEcc1mw2SipcjVmu3pdRwddBRcnePDqBU5OyVviXV4LEKpLVGjdfRHyzi7nMZLt0fxo9NevHQxicEoYrZqiIxNCelZpdi+myxFycprBzQRaqzDxECHMrRAD4Juqdkh7wMQg+qCgIVOVSp5KY2xzAoKqVUielDfR2RSgqrwZgX/L8WvMQAAIABJREFUt5qqUH7/u7+9v4Fmssf2/W8V2HMt5s5/dgm5ca/07SaRTbE0Ss/tIWWrVo2D6jKuNCrRrq5k/nDZ7cWrZ6cxnND4L2MMICDpOgfdjGyWGvK5rJMuNQSHoeyCPBa+Hx+wXUA9qObmAQBxxrJKlgAB9Sqe+9iUHT0RB5i2uJPmxZIoWZHvpVTs9XrKRAoybJcS3t5QwZJRIjCCfwM8qFbjkSvV+NS77o33PXYlTg6bUYd+tWY8MtfjaN/tAK8x+iCTtyXxByBFQMzJTQALVYEOaK3MF5UYjtdx1pvEi7fP4+WzcXRH6xjPajFl3QiK1rpiD3BRvStCdGWJRW+Y7BF/cF6oZR9OBIQU3FHVkPM+rh9uNFevXc9Dxr0zLH9nPVaKKB9zdqbH8MzVcg2edAKSfOdbe1o6fuxjn8qKfUvIVSefHtZqZjOzlWG2z9oMQtMRNjW7a/f8jmSHNyqrOK5FHDLrBMofD6M/6MVgOIjhaKIbgg97XWFIu1DTzzDWN0l6AWg4bXkCz2oKKTbJw7t0sZrXcfgl6eskSxf+I6/OSr5mqKtHyxkZ75Ghdif/bjKdRo9MxvazxIIyCHZYGNsSeq3Gnx6Xnors+9BJJZ57x4146vF746jN64c9wtyxEkgSQO+S5VLhLhWJPxnTO2AJNGTTx5rXzWM2D/2CUXLaG8TNy3F0h6voD71yNGDtZu5B9mxV0QqO5p/MxiAGCLIvqCTXsa4AFMKK1qUk/+ixnNV8qJhr2T5wVtPHnqCKLHe1NmMARuMTAC0ppyHb4ME4Wfb73/vKfma0D3/4mXVZktzcMP8vgeaAMtKYI5QkFKesQdZSWjnJ4bdltatxWK9Fcz3FXVrhw2bxZMIwe7YpN6azcfQxhp8QbKYcibiTB72RR6NkpbIqWoxbCJ6SEnjZMzAPobd6hmQGgRySJvCKx4ZMnMF5dHhkebiIGAwG0R8Oc0OZG9B8Qs/5tpQnlUxC8az6u15YPPXeziKeffx6PPPuB+NKhx4wot1A/xCHFmgimuhusqCYHDlT1PUWhsd8qqLBuKB/gmiB5v4q+uNpnPeRA1/qF+x/CNqDcWHeLKM3nmoEYuCGa5pb6rkVUYATK1wRXE6svH7T4pbqbQfjURwfn6Q4UAjQ4oDCvrgcXmUmV7a5Va674RNt7Pt/8LX9DLSf+Imn1zrdk1BrZK/wHrdgiBn6aeek0n+nwNy6PBW4xBvXnP8EJh8ga9iLaRw1cYjhjF7IlxnKFoQd4G78tXqjsRSxLqEmMQjWXGehYCvlGoqKpQTkxC2ARyG/Aq+bSuVFSSS15UgqJC6s/SG/NGe1Ojr7WEMpw6GSdaC5HzfYdE4WAf1cCcAwxWln63izgWwmvfrFYmnNDGzZjw88ehyf/eDr4+Eb9Tju4AFgtokI1rqrNydUrt+4bCzWScpM8/QTkNwB/esqZuztrcz4h67VH80VaP3JIi56sxhOltpzuxxObSXM6ESgUxHasc81jwN5zLIDdR0qxRySl8brYJt6NB2q5MaymIOF8Qxsf6D+ouXIZ8G/8TUlNxsPZHjuBpDh7/zenvZoTz757FqIm8ox9zCeX3l+lkKJ2TtsII8NVas0x4WDWHqWDbNbc1IfYgAsrRpuKetoALVXWRiNaGBGCO1nPtEQ+KLXj954HOMFOiIrz5nkBmrdCvErslcSw0OkVouGFrSLD9XzHEpIC5iaZMwCYkOaIVINTm8Aslqz6Z288XhuJn4ZI6gvdFoFqKHH8ZZB4tgZbLAybOVUEagzRWJh0ouHj+vxl599Zzz5xpO4dty2/W0FLN7Dfh1KZSsi1ZkLvY3ZIlkM4EEzLQJmRem40FiAw4UbfjRZCFwazEBsV3HRn4mcPJxVlPGgcsEegb0ihS0Oo9QbwQJYokLZ+/K+yWTa2ga9RHSn1nTPJXTW1QKlAkN2Sd41jFhqzXfHURQTDLiiHKRkt9/7/a/uZ0Z74omPZOmYZnS5cOkyyCWXAiWzVhHd3ELb5Tje0rh2+7qsTlQaWUabQKuIsoVoT4NMUkNtuBr11USn3wxlqPEoLvrDuOiPYzxDQNTIJCz2wkRXhat1FtOHTGI18lXQtFIOu1+DsQ8n07A/2atIFJgxYvSt1x9qxLA7Iyxjg0JcFrm6zM/KXCoDTbzQqMZ0OY1p/zwO19P48kcfj8+85+F4+L7jzK5sRrh6kP6INFCM89IjqcdJRxwb/NU0CuBA0JLnAnLxXHINvOfRBEHaVfRGE+26zRZrZbXRrBq3u6PozVbKeOrZ5qC7Vv4yUhgaSxS3U0pvUa0SIJLS1UaN2H8uDqUM2jV/zArCND3AG1cIysoEZWpJfu/7v7OfgfaBD3xUFKyNwYX2k/zheXUkr4vkBb0v5iDLXi13t7a8yC1Qou+TMm7etGQIwXI5EJU7KGhhqLQ8rK+iWVtHHf3BJUTaaVwMxjEcA5gAAiTqBt1INDFvXfNnnbDqK1BwMgOEDKczVkZ7DjQCqy12vddIih6iA4lAI1PMFGhbkMPDcg/Nt+BQgfk15M3ZUV4OG22gidI7j/HFrXj6HQ/Gv/3cu+Odb7hP950kH6RpT4lLCWYSryD4Ar+n+BCIIXMqQ+YGMfi8yGj+rNAYIeNXYjSZiC3P4wxGULRqcfNiGLd607h1OYn+ZB2jOX7fNSG7Rb/RgZa+bxoJOAjJ+lrBSdpYXgSNBggk8Su11mRdEw++t6RlrrlmdOJfruL3fv/r+xloH/nIJzZcR4lq5hpMuWCak6CTIfm2HR13tC10dbe8SH/tXmWT8dLqQaUlf0+zVUYJaVKh5X18r5vVaFSW0anBq0t3G24IaEmYnk8JOoIAMACmBDr0jAZyTSbFdXgGMfSrDW0gSjOk5UF1Yenzoc+Xs5hMvIlQ5A7kngkNSaYbafCQWvLK6qlG5ZL5zh52swWh1+Obv3t5Ghe3Xo7HX3Mcf+OLT8bT73ks6lUB7sookhanBNPipn+Vz8AzKfoqwIj2Zh7mTQu8yQg0l8ZlS56g8Mb0OkYj0MdKvHI2jB+djeKl01Gc9hfRn0ZMKW3V6zkjSY8FKUAOK66bgsafPdogfAaQrIuqF68Xyhav1SWtqwoCXMpaOvjgSXodyeDROr713X1FHZ/+pAJNzjtZg5cPej6nN6Ax50bMYEsTg1JWlRPRN2WCBClZ4HqjbGWbuEj/Uqae21GANzCYuaFqzDigJaWpzCQqM6vmRKLopK1uW7dSPlFOlkxbsoshaHMcCTTNhfJm4N8IJICOmUjB7j2wkbKxRkpvZynqreoirZ0bxLtztLyJlG34P7X3OekvL87j9u2X40ZzGX/3Lz8TP/Xk41GvkJkAimpaICWjS/686H3s3Lzq1VaraGtY7MrDc0tTnggyIZgVVyK1RgrOrkOLo+PRIl6+3Y+Xzpm5jePV7jy6k4gBaz34GyiLeobJ8ibghvRAyGTCdpzlyg6iuJEVk8HtXUCf5s2MXUkE/lzuDXzC7WJTiW9/e0/BkI98DGaIh8wyM98AiyaoIuemXTICLjefSx9U9rdK0BXIe3f4XRDMAo44ynKhM+dt7uMoK1MThCCjkFkvdRNCZUJNi9LJjbkDjR+3zZPZLLwJXqv/aI9lbfdq9SfLWHESnXE8V855IAups6mCDhdNVj/4M6eD5MHFbKcs8hzPAOM2O5dO1WI2yRVdRlxcnMet26/EwXoUf/8XPh1f+PBbolFzBlisYHzMhbxys1tF2K/V5GIH2bbvdGbQ8/L3AUUM2XO83JJbyGKm3l81VtNlDIeTuHnqQHvpbBYvn0/jdn+lnm2iEtzBC2FAC5qJd1Gq2vbYUnJ2+fFmtrRLEpumEqCyEBE7PQD0eeSCrnrI3OvjvXx7XylYBFop8+TPvME2XBYWNr8cIRMAQGNEEPDOeo1nU+YQMqh14GrMaXRuC9BtoMttRiv/uN0ts8tKopKcouLmWTZNSgLZE9keyQNYfoZSUh1kjQVT33AZ21bgShUnbwUU7+6tD1zSXmKhlRUUhKde1tzoXrhEAtWk/yglkcO+6B8mKrpYxvn5edy8/Urc01nFP/nrX44n33pv1GswJri8+AvYN4Dsx3V1uUgP5hKyjC84BNnBc/WBFAIHTiVaHfRJaowHhe65tJVJQaznq5gMIXNTNo7jR2eT+NHtSbzSXUR/Vo3BjLGFxX8wg/RmdAFALSlemPg8L+wRENvC3gepJKsVHX+rMm/VyABMdHijrdlo6r1861u/uZ892pMf/dQm0CwJnjIGTjy5BkPJr4+giAZsdsagJVE6qCwUgGKbpMKYL2hlPtxGluBO6tLu2OBOgVazOTxlcHmat7RlDS2HpjUes+8p/7gpSr+wi5Lugj7lGXmdBVywP7XvA9/soHvFGILDZS6QRllGNC6L+3hIa80NO42ahoWW5cXZedw6vRnvfPg4fv2Xfy7edL0R6/oqKtjoruox1R4em9n0hIbv9XUaQFJF4KOWLN8N2EDWktlGpwmS5M9K0uBkyRzkQdqezKM/nMUrt4fx0tk4fnhrFK92V3E5QyEaJNc7gPiHU8oKMc1lUGp3k0KcRTeH66a0ROrcfTv/puF0cifV4wP58zqlHOZ+7oV9Ze8TaOWms37UNtDUYmmUtt1z5qK7FCutVrHCReZ7bpoPNySoVLMeTbQoduYqZTpbMsE2xO780ybLFugkSzVOemKhBLK+Tm0M95OJFiZo4cxVMuVWxctiPwYRLB6aSsyiYkGjMtxeIPx8t2JtkGkl3U1dJUTOu3NkOQi25eZjdNHrnccrL74YP/+ZD8YvffnJuF5fxJJ7czWLhnzgFjYbzIMMS6fCCNF1pvdBhLSUvJJ+881NYFXoyaivtZdC5q/Ems2A2VwgBERk2DY3z4bx6vlUme1mbxm3Rwyz7bjKnM6ldCpnpYCPt61T5kITzAKGVeyDIANHZ/gSaC7VE3lUhmXsYlkIDovf3Vddxw8//cltsfjnyrsdO6fErbkJtxD/loLkLADEzE1oJE/ZYOEt6DIuKPMovr6zb/vxWc1IZkr0Fs5lMuvFnsggsXRaZuCSiZOTWUYPZbF121+5L90eGjbN4+YQ34/ALTMyjSgSOU0H3nVqqAAaMfOyNIAfT/1rJWIy6sdy3I1f/vLH48tPvz0O6qtYSjRkFtU5ngPpPa0sbAVkHUJKJSkfIbk+rpeIgy55eXD+TJBpsMwHwKkRuub6hXUx87XZPE4vx3HWm8Wti0nc6i7jJgPtOaBISJOkEFQcJGRVc3vIzurVKAErKfWgILcDqkFky6gLIU1lZVUVbAAsV9FoGsihz/3a1/+L/SwdCbTdG34Dy+cdJiLvhtm/vSm9WlOyWjY8BVRJC15O/QKilAGv16NywJxCO6XZ381pd5SW6tf8HOXn+R0irEqdAnZs1nY819kGiaPF7BVD4yWjFsTRAaKNIZWpDGm3yXCnnE3gBr849ZjlgMkVFERV4W9y/mv1ZD6OG51q/Ad/8WPx1LvujzZaJ7pucy3Jrla44FBwmoxd0E0rHksYQWWFXrtSufvVZOtufbj5C17zwnMtfmw2hcA9EZOlT682MDXrtLeKW91pXEzWKiGR/JvNQEuTV6r3ZFEfkajL/FRM//JfVSilfcC36mQFqdRnKkbIMuoI1Up2vhrf2Fc3mSef/uS6IG+bICt3WOKDLhi28H2Zsal82ZheiGrskiY/izvoWLAPoPqAcKVQK/9eQBQ+mIJilp/bZE4Jp+aIfEPo9dB2mxl35nOy2b0z0DZo3W40b3iKO8Kw6gFNQeJmLypRfm8uQW3xJHZg9rRGMqWFr8VPpOcItEXU5qN4+EojfvmLT8a733gcLWhiYo5MjLKqJKR09KBaPV8adqgELfIIafBhloVfR8F5YN+LzjU3Msy/gxHJXXU69fImFlmTZfQG8zgbrOKchdHhOs4mq+hOVyJyS4Wiwr5aXo9k3dMDe/csAyp1IG0NZdJ48RaXtWFSuYrMeKVmoSQC+dvf3dPFz6ee/uQakuluT7SpJROE+HGBVjJECbRNwG0Ixg43i3GW8LP9bZl1Wfxly4Qo86qNGlUGgpt8lzS7QbwbyGZMlFLWs6YCv29LxzvZ9iXmDOPvUMgYHwjaZpjrly9KWj55kVTwXHDneVC54nWiICVl4IjmahZvvv8gfvGz74s3PtyMVhpvxHps9oUQVQ4gAyAFsOH1SJqbRVCCW3NAmwNKHFLpxpnLr7AayxmDfav1a5mWTDVfyA2H7A9NazCaRxefg+4ybl3O4tZoGefTZfSRvJuu4at4YE/A0uMxZ8uda/iOBWjCARW2DoEGulj+nvddVpmYVVqhmjFEW63E3sL7Tz31KR2rLpyyXMqMVoKvmnfbZiC98++Go7e8QO0jARlnOacFUfVjvgG81OhF0dIfAZ7sZrlys5l/WIbFBkDct/iV6h7LOVPZn9uWwc4WhRgsFkfWkrvlsQ8IM0uKn4BdWtxzSiSoTJfS/1nk68z2aDiWchRRHE3upH3ijetWLOPdj1yLf+/T74rX3lONptoqnnOaCZKZoA1C1ONkxuc10dO0jw6cvTa1gnhmenZlryxxKfWoGMpAu9zww+FYVsbc/P0BwkgrbUbMxtU46y7ild4kXh3Nowf7f7yKCaUnszU9tCluWg0SBc3LoFQhyH9rx4xMV/dYQEP0FOYRCFKvxWw6E+OEUQiPtbeo41NPeWDNXend4SyRFBRJKio3qBjsHjdT7pRyrNzEu9ltN0NuqjV+NqlbBWXzTVz6ITf/vuEMqDgtWjO+qAhvFHjFnSQb7/aOBhLKLLw89m7G8kNun9OAS5E/3O66qa/cKGhsH2mj8597ccYDjNB5FGHdE7RTCMknXn8jfuETb46HrzWjVUUhjFeAupQH93ot+b4lyTedyEyeze962wrA0rah/GIgXwJNFtg+uMxVFRayiUvQSYAQPkdMKCaTaYwnrM8sYjhexEV/Hjcv53E2Xkt35GIwlfMqQSqWv3y9bTgCL5RlVmvqo2ps7X4d0nn9zIxxNiQbIxOB8QejFwkMVat7PEd78rl1YXDzCRU42zeM+zK1xEpDeTfmttn2kN1ZSDOecMd/dwRg5pk7kMvS290BUmSOBcUU1xGFKcPwBJ20A2XK5zLKzJASs5mDEjLffTGb5y10sYzlzcGggZ1/QkGfB9A2C5Z5nvszrHxLEG8aQ4biMpOnyqvGux85iV/42BvikRutqK2mAZAi4R98hzfjCwcMi6aUWAdseAv8QGo9h8DZuxmcsITc9rUaMtbz5gIroj8ECL3a0cmVmLM4OkUN2YE2HEe8ekGvtoqz0SLOJEU+00Y2mW/FbFJwvSUKRFgQGYBS0V5p0ny0+UEmXfiO6Uya2xAQj5uYjdRq8Z3v7CnX8UMfeW5dOp/Sy+j3LI2MxOWHWNSRZNW0s6u2A5S4WzAScXepdvfsbAu+5OwrV+b9fTujA8H4wOcMRm3OzoFgdSubNbjETDWv/NnSH257zh3EcSdTFTaMS8ctRG86lVPELjJbUEtK6vIe9PsmsJF8Iwgtv/bOBw/ir3zsDfG6ezpRXU6UgSnHKLXa0qe0gA68SwAU6Z1IdXkV1SbrSxbNMTLKwiX+B6SzLXor6hkHIKUd5Ol2O6bjkVdy+Dt6JCQipuza4azqZdGbl5PojiMuBgTaOC5Hc+v7s1gqnU2C2qpm0K297e7SUdeVr1P1uLD0+V6Za0gfEu0Sy8FD0fr+9393P+H9D37kubWWPncQkBJw20AA9s0TtKSHRL424EQJNtjjOzfmbvCWk788rnl8IHC5eqMq0o9YMo9QRZWC1urgP/UGkIt1cxpQUd+gLQPv1fkmSEBmp0zkr/WYJTnzbanmVOZWlKZCYlXSmS1Tyk3dcxtty50thcJayXUalVMiKEe844FO/PvPviVed+9BNMQEmQmcgELVQFZOJ/8ihsNRHB4eOrAUuKuoNT30LZ5tvFeI1ZxJ0KEKEij9RXrl9B1gyI0jKe+JG5xyU4HGXG3O9QsF1Hl3EkN21i5HMZys4mw4jd54HsN5Rdva+CNIuoTPoGahn9UKIjM9V67GZGLVDp30+rdULswbQT5NYGjtb6CVgbUCrdjnlqArAUOQmXrofShNN63dZ8S7OE8m/KCgvPMm3Ga3rQhQCZxdQKUg17ul5d29oGZMCiRD/FJ40invPkWAhOyDvFdXhFbvyEo7HMxd6F9Kvxa5SGQvZeR2gnX3de/2pwX+5x0uGOLqOq7ivY9eib/y8TfHgydN7AdjteSQSGsoSMDrdfT6Ax0SBBoBKFl2JMa1N2d6F98HaMLWgVC+HCBvs535jpbMQ8bbzqrQw8gyZEwEfmQrXkGDZBWXvWGMZvw54nIwi/PhTFmtOwuhkxPpbjrQrPZi0VsQSIn3UNonIEV5CcFY1lAp6gPpWBLj8jOox/f+2Z5mtA8/ZWaIS75SMhZmaTrM5Co/mUWsAe1spXaGyieXkgX2tmXej/tvd9ZVslbZHPCkzIloW3ZqYFsCWQz/3T4sM6FmXj4dyslefvdA2l5uZRPbWWBrS6twEOO86H6kPomgzYJeZh+YJefuQbJJ8onccmhpe5nytlaJD7753vhLH3pt3HfAPsw4aqwB5X5cgx5qPJEvgZZS21Y01hkG7C8goSHKkzIxgTaj/LRMQ0FVy2GBg4v+DKwuUVcfGnw+kIIhXaMQzTUF6R2OsICqSXz1cjCNiyEl5CRuD1BAXsVIqzQ2n9cdIt1Hejb2/Tw/Y6tClUJK1emxc5GV98kMzodeLX7/D/Z08fMpAg2WvLZ+YZTjCuNMAPFV55iscYtgI6UDfEaDErAOUBkukLDjIBG9jIldcMRZxUEpcKN084i3bDJj+fmdx/Ewa+PGolIuy9UCQpgQC2G3QPPWxpe3dA7H1a/kpkFhpKgsyj5DT5PQvutFZ0i9EqGmDquCmu6iqypsS38r103e0yLe+8hR/NyHHov7j5pRWU9ENj7sdOKg3YnlfBnjyThVlAk029cambRLZ5krmv5mW1sBWDKWh5kBHxI/aTIavEjKXs/YTCNzf8dnhhAPv/g5SkkvuSJ3vo6LPhvtyzgfLuKVy6l+H1I+okkyhe0C+sj2to9m6bFQ9qYLEOswPCanhBdZl9Fqd1RB2964Ed/93p5qhnzq6afW7Hu1aboFR4NyoePuMoy0L57dRhsrgy4HqpLzTj9qjAX5MIv7JHMlbkj2prYlZoHVHbgONfdDOp/vAh6UpVK3vV7K1juSJRShnQbTFaVpShkQpbwjy820c7ad+xXlK5dyqS3PDZ5D7N1yU7eX264EJlyibp5nJ6PRYs0qlWhXFvH+153Ez3/s8bjaJDtORSg+QZm4dRDDwUhLm50D2x7xcGK8pJdaAX2sikVg5OqMVmaskcLf1dCvJDprTWU9xgC+low7zOwgo81QO55haEF/RxbCFmoVI4bWfVgjs7gcV+KHt4fKaPLUliir5csRQSrEYQKIx5GmCJc7pcWJw9JHUkmggMxV48+/9/09lZv7dz7zsTUftFiAoFx542hgKWFNhpUJLKTwjYqpNLiTOwkEXDKU6njshQgOn8Zi1GvutmWIuN3Z0Cx8o/Kh32UXVYLOwIUJzqVE3B1MZ71p0KTsyOUz3EkaLjM6D4bLzhc/Y8m67UB2k7XcLpXlOj/VzhxuC/vnRLCAJbz3ajVA8H/iDTfiy088FCf1WbTqEa1mLY4OjqQgtZhO4uCgJfsoUZn0DMlCKbIQ+ZyQtYuupPowJLzF3PcQW9kNLuWMDA4J2ORgy+QRUHOpHXPQ8Hy8Xx6PDDeawIecxVmXQFvHj26P4nIa8mMb4M66WCtLCeNBeSuFhAh2Mf+1H5jqxhwyMpQ3SMXMrQTa9/7Znorz/NXPfmxNKaibmkMJxC4X/uhhVXLYK9IXcoPIpU5gbgWX0lGnGT+XMmhqoKWSm6KjZQ0ng608b7nBtmXZDvE3ya2aOt0lWrr7/QqCDYsi+6uCGKbEAA+wCeDcMNigjQFtaZZWRFsHmg3lSldoaway+1yllGRpWtmZTB/Ws3zrAwfxpZ94MB44xMop4rDdjnbnUCUjQrLHR504OTne0JjoUbNAtYdgjkqcZbezRGZYpU/azrFqscSvjC1vKFTA+KOJDhICTtoftYijo2N91gQvC7L94SIGw0V0B8s4Gy7jR7cHcTGJ6MKPnK7lkcD3+lBEVsIjBihWZVOdwDbb38gwephW0vIIhoz9B//1N/YT3v+rP/lRtx+a9zqYJGu9s3bC3IZ/RVuxfLPoObmmUuQEfLLBebAuuyRosGUqhggCUrZdnG+nXYDkzj23uzNaQUbvqBwzu/z5mz4ZJUmXsqDNDqczRwUuI/2I6udgpJChk6lRejoTZbfGGneDIaZxWW6bQKuDxqGdGJV44KgSn3vfg/H4Q8dxo1WJwzbgRjuGo2Gsl9O4enIYR0eHCdpwUxbBI5obb2tvDRKzN5WWontpSzFvh9e4zvjQYeN8HqPRVIFmpWL6w5ZUmqUJKXmIdfQHs+iPoGet4nywiB/e6kdvso6L8Sr6c2B+KF72HrAjjc0yJP/NZ722PB33gsYjeL8R1Jg+KtBcOn7/n+8p6viLn/3I2swDU3wIkGIcgaAmKJMXOi3xpgDiNIPuk7JnaOdzOmqHKTMV3ys5Mwq+GjqBfPhuystQWDerbhKjZ1uF5DzPE1IvO09Fz2S3j5Pkm2QB7uzTXIGlCGxmwhLXLv18M6qHTEk9vTaRiY22FoUn8wdNlr0bSFEmIzOyHS2nFmdd1L6XOuGrcaW2jI+86UZ86G0PxAOdeZwc0E95vtSshgKNHg1Y3zC+9/qkbcKhJ30QHxTie+Y+HEwLHTBZ7vO8K8r2NHEkkMZ4Yk+mKXAKAhtxcnRgD2txGdmuXks0FoP6yxGw/jJuXYzjVnekwBss6lI8tmSBWwLKUNSPizYIAQulEoIRAAAgAElEQVRQImMNPguk+6QNiXZmW/cFgba3pePf/OKzwhJK3+EhpFfYzWFzYMkYUNqB7kU0W5E7Cf/GvKcuuWnp7kc15rrpsBAywbbImslxJDebyYCSsBNHzouPPy5blQXEEmjlezR/09xLzUxSxnYeQ+CbA6qwPnZLx93HKWhomYWVn3Omw/525sDUFrd/0lQns1L0c2gtpnxbsw62aBgc66q33tOJj77jwXjHg01p8Ffr1juEZHxwiMy2nUl5LFgwmguWbXGeKwMNheVcxbRGiKoRD8cpFTkTQP7wDVmg36hds2m02ow3QmI+HaQRhEgaiIKXSbk/6DvYeuNF3O6O4zaskck6upNKnI+w+7VSl7iQUOKUSK0P4+CqyipYK0Ypf8AR0cbSCSJBvbG/8P7f+uLz680ulUo9Aw46UROel3ZGKtlyPRVw7BkmMkm9zoVl3iJuHJu9eFXP5zGWH7MRKzKXewrPsBikNgVCtDxSSN32QlpUdknmuLqjHR4lHMey0axAS9Z8KUYdFWXUsCFBbspEBVb56+Q9Ft6kqr/ccM7cusH1dS24kTX13VL8tE9X9zyRDIvsuZI4wRiruLdViS988M3xxGMdmciv13VJRNTrzNRqgU2Ut8+9TaADJAfznp/RR6+jiZ+1Dpil2PGbA1LZm0VL9B653kuxQJTYl/Nod8gsjWhifF83E1/EF9g1YpVUozeYKNBGs7VkxM970LPWcTZcxGl/FmM8x7FFzkCDxFCroIplWQUO44mAGNBk7+0BlEFolrdDvRbf3VcB1b/9089Ie7/0ZFrOzZIwqyBZsRJ28kJWMHITGO2S35b2n1DFLVy6aYwmYwUXH4wNAtPLWNnMbHQCkmAlB2J3e3LlWrTbneIVE1BYuaE8tjGMbglP95MqQZPsvKGCUY6WWZdnCn9OMsGlJ9yqO6UYuP3Mj3X/6UDa0q9214TKSouXLM1KSRggFx+LxZQPhONmLT79vkfjuXfcE1capBtzGCuNWTQa1Tg6oEfzOpGCI0tsI6KsxHjMUkeIRz10OvskUOJ1FmZaa21WM5gu+irKZA2CuS2xVmV4eqsEsszwr0sRGglxLJ+6g2mcduE+QstaxqsX4xgtI8YMvLUl4Gtfr9gfiGymFiPtnCRNJLZOROfwwD51tVp8+/f2dGD9d37GJhdF9lm9WHGGzObeQegVGvli6Y6zZiLZjNLxrDeI825vk8mcCYw4GlCw2CY6F+rntJjIXMvSdXzv4eFRXL12Q2KhGs6WmyjX6XUOF+Ri05LtjrxzaFD+LccSJWh2y1ITjrezNlGatBaUOays6Oz8UAnAzUvYoWUBVrivs1pWCcpCAWvX6/HEm+6Jz77v4Xj0uBZ1iNDyblvE0QGGiV6q3O7opfF8LaKFsI1ETtdRw1wt8SP3pf5sCDApWi1DAIg2q6UyXZMvNiUj5anrXtSqQCfhidowg3fOPG0Z9RhPlzEYL+P2xTDO+vM4HS7ipdNBjBd1mRxO+OySx1lZE/h19ZJ4yIFCppKCMiWZrHNwtLFD/tb39hTe/w+/9Nza6KEXKpW10qGJTObyrfRmqhEMgkieYh2jySxOz87jfDCI6dwl5GZjIt29ytqGGBipYEUGhHtHkNrEwXcPXslXr15XXV9KV8PrW1h+01sVqH+nt/OAPPfL/j+CZjfQyuP9uIxWssvuYHpTTt71+B6Mu+wr+2ULHGU0jK/Fg9dr8dMfeEM8+dj9cdBk9sXBsYorJ8fRaln4pkgaKNML6FiLxuXnXwpp3OwhlUFxpa4DC0cZ7Jx4vsl8HNC7Oi0k8WrROWgFBF+vRVTV1y7kmLPdCpjPTRyHuT+a4EgzjdPeNG735vEqZoeT0C4bwqtQslbiiaGGVVf2EgPHzigpib5UhWIPB6tjvfC9PYX3KR35YAoJtCCOno24tHJZQg/QVJkIhDuYTqM7GMTp+WUMJjiYuHzwkqJXQNQ4S43JJ68rwMxopezT+oVBCxua1+Lo6CSuXrnmQad027e90C5TYzM4vgtwVM/wY0rG3YxGdrgzFzrB8YuDgZumlI5bXZLkQu4gleX1lFKv0LpUbGf5t1jMpErVqI7jo29/OD73njfEQ9cAEebKVsdHR6IyldJxd7TAPExopJY9V2JmuFYwvUp2Gdz486V8BEAP6YXYEJCHeJuNhojjq8cbgZ/1qqZS1Ox+q5HRXyHQSn83mcFtjLjs4yS6jNt9DDIIunkMJqsYLisxARSiXNRGtul0VokG6LHiMT16p+OS2MDVOr71By/s5xztlz73lBY/y72qfkz9idVwBcFLQ4O5WDXGBNloEq+cnke333c2ks6gUUMu6BIP5RWMA/yW0S00UqcTetM/mYRa2Olb4U7z6a5fvyeODk9MnM3NZfVbO9zITQ9VxGQKYyMz3O729h1BtkmJ2zKR16ZSLIVgS+CU5yiBm5PE7OW2j6prlvryZTJICWmpPSD6eVRWs3jsxkH85PtfH+9+5DiutJfqTSkb5VBatCiz79MNypXH2F7XGHKu9VO0Wa2ysSr/AYJMxh8yvkD6jSDGx7sWSD8eX7uaGw+VWC0qmsupp8xtICoaLK0oIykhiRkUjrU6M5jH7e40Tvvz6A7XGmAPgPHFaeSzdYsAYGbvNC+Fmj7WdD8tulctvvm9b+5noP3Nzz+VGmt+/yBKvslyTV79EdVGTSXDre4gbp1eaL1CO1FN0MKaoG2iCWbFikDLeZRKCuSV0uCwumKA7X7GYjNGp7BnRadd5VcAeR/H/fc+oLX53f82marQwlRfblOaMsxuoN3Fg/xxAVeyklHNFJDNx7wTDAHQcVaT39tdw3JZy3H76zWZHc9rEykYA8ZVJY4b63jijVfi+Xc9GG+6/1BB1NICq5c4S+m4CXACLbMdkWKpdAMwYmiAMDKUnoDyLnWwQa8i0Aiww3YrDjvNaB3YjYb51nLq72vA9N+5fAQIvd10ShVS0YJofzyPM0rI7izOBkuRjhliQ8sC3iewl8mlNMHZQkLaS9XsEXTTBzlff+eff2c/A+2Xf+pp3dqSshYQIrQje7NFztPqMa804+XTs/jRzduyTAUehjEOY5t6v91qxmIyjsmw51kTVFcL+ebsbW2LVZnAO3jFOEliMWXnYefIczvZKLXjnhv3xeHBkcsbiyFuXUh3QZESaMJoPNj1eZ/cQSMTSaDKUEuJAmXszbD7z4Mhu3QtftIILeyXnM/tjB1s/Vb4LpWYzCYaA0hkqNXQfLGxjnjgqBpf+tAb4iNvuy8O2pZqbGhZlSDPuWTRoQQASd1EroAkBUQdIxiqgtMHY+x/cY4Z6R2jesVVblaXce3KYVy5cpzMEdPsimtOI2XhNlcmV2cEiizhK9KDQ8uaxyvno7gYVOKsP4kLAhBtEXitMIFyOXTNYuj/096XBkl2Vtmd3PfM2rp6qepWb2p1a2taSC0htVaQEEKSkYQGhAjbhNCYLYQGkMNhY3tsAzN4RkgCZhCMwgxII8QiDQx/7Jmx8RI4NOMlHOwQhCWEGnV3VWdVri/fy8yXjnPu92VmNYz/zMT8mOqKUKi7qjqXl+9+995zzz2Hw3WRF0y4h2s/RJ5VMSQS+OJmDbQPMtDYwIsL6ALNSRXwuywXW9EQL586jZOn14Uqyus4S2WjPJDKIVumylICcdhDY+Uk4qgzdmvh7pLJTTtZOVfmmQ+DKQ1bWBIbSCPHYaqUd1MCRubn5pFJ5yywM2aoYKjbxsG0b1w8yGGgiJPKnozRJgltukdzag3T/Z//RU+1Gv/MOGg6zcdiPFrf8Z2TARqSRh+yZ+oKheQsKSuvsATKyRFuObwdd119ELXCQKigmBoO1idy6eUNVC5yn855BFj5bAI4vLbcJ2t1I1lXEfXjgcLXkk6PMFPKYnFLTaWp0eN4mHIQ7pBgWTIZ0OKSsLIw+ZERDTLI9B8mZUJ/ot7F6dZQu2pkjjS7EQajlBZDRUpgMKW5m2ZsH+vPY90nvBZsAdiiPPncH23OjPaBN103kkuLyzxantbcLKlSsR1GOH5yBafWm4iGI1tATNHQr4BSqYJkJg9kTfoZ/Qjt+in0W6vj2Rc/XNXvTvPDVrVtviWalrQTXZaL6dGVQYazNEHTORTyBeRokpDmwJU7VybQaetxdpN40GbMd9RHuRG6n3zHaiX303F4GDtmMnObzmTTwIoPuJHvlRxEq5B2bpwqkuR3HSGgF3fQQT6TQ6lc0WGRxQCvO7iAt99wMWqFIQg4mrG9aYfwZpfEgxjxSQUnkUORn4UrcYlzgG40RLPVQ7sdqa9idpPBYj9CtZDAgd07MDdTNoKAvNVsM509M//PvlA9qRNlNdYPD1wjH7QDLoUmNcQ+3egJfVwP+ljrMov2EfRHCFi1MLORyMyhtVghZqtlbBE7ZKWclUzji89u0tLxA3dcPyJBTuWWWPY2duUpdbob4cVfnECj1VXvlqIHNO1pcwXkNe0vWP/m/coIgLTWEKy8ZKRcp5bFJp1jZwn6qLixEo3Ns4a9xqByZSVLnwIyWTrSmIGgJ/Qyq1F0hqekaT6aEpbsXadWZMZpa2yCOAE9zuzRfHBaX+XEe9yg2uD6jWOFcWYTC8Rtgo8z2lTpKPMMAgsMto7Y/IVSBRlSrTDA6w9txd3HzsMMAZF0woweHdODi538YmYjhUu6Ilqh4Y1sXMJuEEnbY73RRdAdotUORaMK+j00W2vYv1TDJRccQLlkZeTY30zXy9xMycYx+yfbF7RqQAUy4mFCgdYJhmh3mcFMRnw9GGC9G6FFFS36r3EHcWT7izIo1OdOLozL/I5KRukDMoGefO7pzZvR/FawUa0gMnC91cVPj5/CeodloA0luVxYqc6qDGJPx7ErPxiSSyWUyh6s10J48qdCwFQa8vG4m2QAl3lYuy/LRJwOmfQ2N31FTs1k9Rz5fElBxeaeqrjsQcSVlAGffZ+oXorzobEU3sQEj9WlX+D8qwJsukS02u2X5fKmg83/eTgNsjie5cZyk4eHgQ4MtFGfNKgy8qUCEqMId122H288shPVzADZtAEmBCdsltnX/W4LoCzR6cttiK3vn+rrbTRUNg7QaPTQ6JBZn8SJUyfwyisv4sarLsSVl16EUj5tS05uez0t4RzL6Oz9mG1kQ+wI2L7MY1ZrkynCfqw7RDcATjUj9WbrHQNJ6IVNXRG+Wh52Wi4lkKbteSulecTKeD7JgXwST339y5sz0D74pusFfTADMRg4P1ltd/DSiRXUWx1T/yAnMVdGvlhBscy9KRt4kt2gP/N3KCjDdBh10V9/EWEQKHjIDmBfxwDWgSkXQVMYNooXoV8r5Nhn0D6Xz1eu1JDNF5HN5DA3N2+r96R7DQZOCLSn5yPbPZuzstJr9/O1aMDr+rgzmSG/qhQcl518u/61/pLMnNNJcZS0yYkxWe+xmtQ9QNJAi263jUEUaQhfLJVQTAN3v+Y8vPaiRZTTfWSocCwRIev0TKLcjVYSJqPnibtByNIwgbVmWybwzU4fJ1ab+tx4nX/ykx+gVsnh7tdfjgsPnIMs/cBZ2juCNQ8m9bpisrCCGSBHPzttArD3s5UoHoAkI1Axi3tqYZRSFmOQcbbG52306Ic91PY1A4xVj5WORB3dtXJG9uy5yQ764nNf2pyB9qHbrxUKwv2yXjzCK/UmXlpZw3o3MPZ4kuIwBZSrcwo0/l3EWbKpSFlyazWUIuNshrqFQf0F9KNQQ1H2EvTf4nqN64Lc7MbTh2zGIrqW1k1s1aSgQGN/VkS1WpXvmHoU9hluYZNQdBSGKrEEAkj5iuz0ojKeXFhc37Nh0H2GHJ6efQpcMaPTjX4ECh/2kp7+5KS4FRgOWPH/zh7PIpZVQhgGDn3MShi1nE3izqP7cN35WzBTGmk51Nx5HOooShofg6WpQf4eAGm2QpArzG3ol081hQKuNDtohwOcrq9ibeUkLrn4IO656Si2z5eRAjMptfcNjGLvx6BiplU14pxEs07/0WT2DHCh2CqrjHaHowMqZTGTxbJ/6lBjpB0JgWyzP+RSKSsSEU+MPSSRniH5j6aaxa9NG2gP3XaMJiQI4gROrLfw0slVNKjKpNo9i3yhiEp1DhmalXO/yvmasXzzSJu4j07QJjGM0Fl5AXG/haR4dCN0wp7Bvlyp8ANnz5C3Gsad5PygYoTDETL5okqtXL6EarWmvk1lmy+D1LQb5WmgTYEIYa+nElP7dZzNka1OChL1Hv3ulktDlnMM/Bi/Kpa/4w3uKfVdOxPsy7cxYwdSb9zonGHG87fxr0sijoaDLNoyqQzyGeCWS3bh1iNLmC8nIS0UF8h9vhen98HA8ztgHI0QxatTf5HD5G6El06u4cTqOurdEI3uAPXVFZQzQ7zu2BHccOkhbJ0tIUPFrXxWbjLinDqhJZboAkPcOISsfiLH1ke7g48G9kOD+E09iwAJl0PZH3J3jXr9CfWK7bCPcEAtSM73XI9Gf7hBiJi1jyTvEnjyuWc2Z0b7wK3HRt1BrCD72cnTqLcD7ZJRUKVUmcXM3Jz6BBmE+21l3Zxu6XBKPEcfz3CATv1lDDorSHPLluIuOtV4uSnsYmWqV9YylxabsXBpkVvc7BFHmSwKhQoKhTLK1RllKZ9V/O9Pl2469YW4mWFGN+hJBo1lGJnjWRpG5HJywdQNJjTMAIDxJz8eA0wF2Ri9dLefzCv+KhNF996mRw/uRQ7jvlxmEomMssxrDszjnmPnYnkmJy6jsuVwhE6v5ww/bA7I90AeI19srzfAequHRsjVlRA/e2UVK/U1rAeh7JioP7JroYA7br4a2+Zy2L5QRVkUrKTKbVkBi8plyCazvoJ5GGoE4KlSdhmsfBxSsbhPFj6dQfnfEF3qQQYR1tp9NNqmK9KgRdQgoYAbKCMmBJL1BpbRKPbKQuHJZzdpoL3njdeOTq2v46VTq1jrhOiJSJ9EvlhCbXZRKKOy2NTNJX1HZ8PK+4gsENGkxICP0WutoHP655qrDcgo5w0mXNrMzH3AWIKwG1eeZGKFD1V+UIC0UK6hUKqiXJlFqVjaEGjTiCBNJSYMDuuXSA3jwFirOk673w9+i4WCgs+ynNeStFNcpaAbqCugHXNCAIJbwfE4yIZy03t/uzWX6T7Q1JgHdg0Ic8cx9m9J4x/eeBEOLBY0RyMIwuy1tramzCWr2mTaZmWBDb4bzQCNgL3RCKvtUH10s9sVBavZ7mKhVsGhcxZx+MBOLMznsG22gvlqaVx2EmXMZxlQ3KgONNcT+jsMnZ6kla9Wtto4QKCWeAUJ9ILQ+vgIgvfpgd1os5TsYV0I5Eh9HO+hIRFIlp8SezWDeb7HP/rGVzdnRrvr6ktHx0+cRJPsApZ6MZArlLSukszkbNdIN6MFkvokloFs0pzOiJlPWMBw4XEQdrD68o+QHLA3I+XKJL0Ru6VPw5LduUknSGt8+BiDkckk8PxPsXxkoJVr4j16cu90RjPSh9YMXdjyuayUZXFruo50aAkVcCwxOUjmAJjGCwRR5Hwi/Q3nBDflG+Czpt14Jgw72QT3KdDfnJ4nOs617qbViNtxDTMqT+fSEe65/hAu3z+Lct5M+oJeD6srp0XslTE7A60/QpPGFyNoMbPNIKP5++mm+ul20BWgQQBn946tWJovo5AZ4OD+ZezaNo/ZSnEsH8iMXqA7DUxKndeTn6yyft5AF33P6fxzu8K24BnwI4m8EoGm00w35FIvtUZi1Ft9rHcHaEWx/t8NTQuSVHMCJNKhEWI6xJe++bXNGWhXHNw3Igs/dFJx2UJZPVmalConwKP+mLeJREitcSeCZCxz75dsWUXB0O9h/eRPgT7N9lLKaDYFt0BTiLkNZj8kliCofsZb0hSkkMkhV6wgVyhjZmbeXCMdSDHNqPfGAQp2Z5+rSPNzMD6qmBS2oMmbzHynzU8szZLKyW572blJUHv5V8s4fM/eh9tnrUk2nXAup7O2nU+2la7hAQ+zUYSbj5yD26/YhZm8yQ+sN5poNlpgn8Zgk4xfPMJaswm6ZnKeyV5svTfEK2tNrDS64ibyWJqvVTBXKghlzGZGmqHt3rEFlUIGpWJe71PrMvmcqg5vKSzQJ2kSByypFWyyaopVDWhemcoiCEL16AS1uIMYamuehwDhf1upIdTfoAl9SKJDjICB5qQxTP4gxlNf/8rmDLRDO3eMOAPhyZPJl1GbW5BwDMunwxdfhLfd82u47NJLJYf2wx/9GP/pW/8Fn3vi8y7Qhvj1d74Df++2N2JpaQeOH/8Ffvzjn+DjH/1t/OS7zyM56JmGRYIZkEcnJaWdqKqbs+gmVJDzc6RqlOlNqE9LZZFmn1aZwUx1Vj3G9OazkESX0XxGVHZ0PMbpns57psUSEjKVXlKjmEU4MhAK59gSqYzTwOfprhvPZk/a2yOxj6f8FLjiM6w/BHw+21DeyrI2BkVlWXanh8CRnRW8/foD2FZNqZSjmGq73ZE8nIgDvC5DBlpLSF6Lbi/U9YgGWG0S2g+VoTM54JxtWxEFHfTDENW5Cs7buQMHdi+hVsygkCcFa6hesJjPSkSIr81Wb1gWxshnMyIJ+PKaP5d4EKl2max6x0wqb9oxsQVah8I/Ic3mR9LtX++Y0nEnSqDe6aNLrRgJFFHWzmTFv/DcJp2j7duxVR7WqVwBtfktyOaKIqi+4eab8JF//S/0Qbx8/Dhe/vlxXHHFUf2dAffAgx/CJx/9XRw6eJ6+9/zzf4GdO5extLSkvz/0wHvwjae/YLM0ct2cn5eFlGeh+41o913HTGewaDExkUUiX0ShPINqdRY59otTrHoFnQsqj4HanaMCd8Pv+ptfvyfEc4iYsuaO6qTSkvomETl8BqKwrLQbzRgoloonHgPT/YwvtzYWjVN/I/k2OQRSvBZJpIYp7Kmmce81e3BgRxVB0FbWoD9au8tlUY5LCFoQ5WsruzWaXXSDEdr9GKcbLcvMwz62bp3HfKUoQne71xcDZdfWWew/ZzsWapxF0scshWya+2k02nCHnTbfWZ0kUCpyQZPSdq5PFSmYisZk4WT0XFS0IltfpOY4Fv1rOMqgS+3Hbg/rnT5avQSa0u+P0KDwqsY/WVG0WHL+4WZFHfdsWxyRgV/lnKxUEYVmz959+MqXn0Kr1cL9978Lz//FX6rvKVcqePh3P46bbnrd+A762rPP4Tf/1UfQarX1vSuvOIrPffYzqFQruO261+AH3/mubgbrwqwk4Z95co55g47r6A3HleTIKuCKfLaIbLGmrWsxGMZGGNOaIdaPjRF4L7zjJneKDw9m+N9ST2mP4edXGuBKfIe9HLNFqOXN8cZ4giKgOSGgfuNa/1ZtLG9ST+NywwNB6TZ/M9icBwNncSlltVqii1uP7sPRvXNIhl31W8EwBHUZh2GMDp1fIs4i6SHAMq2HcJDWTb3WaFqZHXVx4MBe6TXW62syEKT2ylylgAN7lzFfo/Q4Z2eUREihWMgi4+XpQHN6Kyc533NMx3HVwDfOFkEMD3JSNWKw9RzOXakfQgozN7OZXQmmdSPISXS1FaLVTwqR7I+SiOIkOmEfn9+sGW339u3SF+DMKp3N64Z55LGH8drX3oC3vvVe/M//9b9Nk96tvLO3efzx31Ow/Yc//TO8690PaL2eHwizBHXfL3nVxXjmK1/CV59+Cg+9+9eFuCkMyB6n/Li3oPVInV/nVNU36eMoST7I5JErzejmIUtkbGs70UswF8op09EzeycrjyaCOy7pTQAU44bp78qSDtxhVusz4KKellhN95FgQVqjAlKm9N4d+50zKsN4pvQkpwLNJM+BIddTyKzpr+PKg8t4/cVLKA26aHXaiGgCE8boUdA07MrHjHohfFltSr6NMjhVJzI5xLDfQ7WUw87lbag31nFytaFtC1o/VUsFnLd3WbO0YjGNTCqBXDah71Ogx5gzsTa8C3mStk3SgMCW77UJDll/7txPnZQeQRr2Wywj+Wf2k03Z8trwmq6hnLHV2zFaPDC4tR1zCyDCE89tUjDkwgOHRmRuSJ/RSRB87/vfRbPZwDXXXq8FTNbo6oE4Fwt7mrl885t/jFtvu1N+W9lcXkAF+yv2CEG3iW/95z8Xo+Oi5R2IkwM5xahH01B4Mjsbi5c6OTtj51tu4hpGX4DIDGZmFoy9776mg4mk5A1SdFPZ0u57A0mmeya7gxxVaoyoOva+w++Vg2L2ckTbuJxAgnCkvo6PRfWqfCGv0pKEYEoBEKEzENXUeu3LfMUYaLZqbgP15DDAuduquOvyfdiS7GFtrY5QS5QxoiBEMODKCvtb9mpQWdgbJvHzV05INq6YARbnZ1As5XG60cSpepN2FxrJVEt57N+zhO2zJWRzCVSKlPQDKqW8JA64DWE+2VlR2LQq5TYpNNgWo9/YOl7bU+b0GnpnTL/RuXgOB5QUDwTtB4MYnd5QAAkDbb0bohkOJFXHwfejz2xSMOToq68Yce2Fy5ztbksBtrJyEt/+9rfxlrfei2p1BvlCwYaZZI9rIGx2SAQvuPzJ2p2nuklXDxB0mnjiid/HlceuxlKJfl/Kh8QqERMYmWpdpD/jg0AtkLs52aPFKQwzeaQLNWzZsl2ZdZpKZSWh2Sz5QJtodtiTGO3IgmyjhJwJrvpA0PKxd4Zhh+eM2OR1JsVdt8w4GKDb6Rj8nqD6FJWkeC0SKGSyUvDijS4jQJfBjM/Ja8B8o/mABHIYPQvlNG6/dCfOn8uiuXoK7ZBlGm/6CKE7kEZEIGPT8OD8imJIFPVZWqgqcHpRiDCREmODaG0Q9BSAe3dtw0I1j3Qqxpb5KvK5FMqFjGx781kzoacMHXVIvPyE/2i4OcFrJhNBn5UFFtGNlJ5uoUpIiQXFsWTHOwwoSSFw8E72SowWVY9bAToRgzHCbz29STPaFUevsQ5J/UkfzWYTf/iFf4cLLjgfR45cilbb7F7FHySdiQZ0HIuy9g4AABTXSURBVFJTnoCQvFtVF/GVvQjZ94jx/P/47/j+d76Dm15zFBkanpOM4TLa5Kb3UnQG2+v7Ni83xsIojUEyi0x5FgsL28a2ShuCjfMtFXQT77JpuH0aEdwAVIjONb0GM4U6J7lD5+Tj4qFRuFwC5HNHEfmVchQQpYnB1g06IKKp/pMSa4WS5nPmP015N+f6IiqaLXoSbCjl0rjm4BZctrMMtOtodbifRz7nQL2N+jD5u1HglIEWYX1tFdVCDtvnq1paIPuih7TmaslUTmjhDIfX+3ehVuC8sI+ti3OoFLMoFXMqFwnycJt7em7mJSwYSCofJYpq+4J6v1pA5efPfTgeGl5h08jjzGYaast5huz/EdoRcLLeRSsaIYhifOAzm1Sc5+jRa7RfrdkJHUB6Xdx33zvw/ve/D4888hge+cRjZmCe4J5YHvmc7YMluBUs10dHxXI7L7wp7nvH2/HeB96Lhz/2ETz6sY9Qeh9ZsT8M8RNqJYDEhuC6OWm4IFaFydXpd5DGMJ1DvjqP2fmtunHdzNxOWc/aYN/n/3ImQXhcFnpIxP1DR73ayOy355bqrswWaXMUab6UI4auSYRTTyYwEPe1tGAG9mShcKZlsI8RqClcaoglGfTyCqOeI8cYWnag8lQK520r4voLFrGY7GNtrasMRSEfOnEyw8cDU/9lkBH+xyDEwkxF5SDL395wiGY/xssn61rE5UFQq5Zx+NB+VLJ8DTGWti+gVsmjTNk5Bb+THXAKVXwtHF2QKuV7WgaawCFnhGHVhwkxmbQ7y0svT5iQKrU2NWhGiDR6UQLN7kBG9NxjowLyfQ9vUgFVBpo/6bUq0+fp3MU3vv5VHDp0EP/sn/5zfP2P/0Quk/wAeaOJMpVKi7ZDVr2ZtCdVftzyhhvxbz7ym/jB976LX3vjTeg1W0xlgpST5Do6xrgyolcGdo6bU8smzi4qhThTRL42j+rcgiksjRGziTUuT2ZmU487jpkjUwCJL38cgWR8M00CbUqZmIusLPuofcITnQHBIHEII29+vteIZGkuZxq0aEpPFNJxLBL2qyoxyQ3lKkw6i3S2ADLlCU7YjlkC86UUbj6yAwfmswg7XLRsIwraGPYzGCbt+elw02Xf1u0omy3O1WRgyMfvRH3Uu328crqB2BG3WVIePnQuStkRivkEdi9vQ7mURYHaJc7dVGJnjjpn8u5UwjKBJC+lYIciBXi8d55p/9k1Ngqb+VszQw8EGvHaiHI1yhow0rZhNsVZb/vwpzfnwPqSo1e7tWJbLOQFD8Mu9u7ZjWee/iIqlQoefPBD+G//9duOM0cdjABd7psNBihkc0jnGHRZXHft9fjkpx5Fq9nEG64/hpM/ewFZv+VsboJuyXNSsnkSk1j0brVeZaxmaZRTSCFfW0BtYVHsDYPkfWdlw2kJC/HmUN9u5ah+7wzgxCTWrCzVf7rhbH1ERGcP0zuHUhuIe6Efc/sciyCQ6RCF0ungjIrvf3zaSwqOmY8qWKa/2I8Cy1TUjeRmgfQtaQCRR62Qxc1HduGycyqIeiQId9FpNHQw2V6aWSNxr63dWMH2xS2C4/kzglHEdE+tt9QjcZWFN38+m8aFh/ahnBthppLFruVtYn9I+cpdG8M5jEHDUpkByAxsLBIqDptw7gadSVchMBD5c5a0Ji2RVEZkT6fDR4hlUlStZmug3pLBeNUHP7k5A+3IZcekVOy/dJMPaCoeYv++vfjyM0/qg3jnO9+DF174mRyWxB+kLFmXJuchOr02Dh++CM8++zV9cG+7+w789HvfQT7BOn7gbJCMLc8ylOWI3/r1Yy0fHJ7kK/fsRAphnEShugWz84vWeLuvcZ8mFS3uxZlv8zjj+WB0WpMeGPH/H2c9lmYOzve9HXsUzzjxczYVg1P6kfwFZhOisLxJVRpqXX8C9YwSlNlzgU1aGXutmGpVHduhi22QXCvmcNfVh3DD+dvE7ji5chrt9RaSmSxGHBBLVIcB0UfcD1CrlJy1E0V0KAWR0gCbiGO7Q0QUKORyOHffEsoFYOtCFTu2bdFAWq6i1ByJTJ2LXxxG84XKwF4eZywhTWBHlDNntTwhYBsqyREDKVnSO/GUPKLFbs2H10hKWgEzXYxeOMSr3vfY5gy0V19+jQJtOtg0TxkO0At6uOG6q/EHn/t9NJst3Hffu/B/X3xReu5i20cD8fJ27l7Gk09+HrVaDXfefiu+/3/+EsV0ElmZnpvADCFg/kdiqfoBV6r4XTYfQH4gzXWZIWc0yKAys4ja7IJ5h/2KQJvWdfTBMn68qZUVH5yWvdzn7TyrzkQzz3wczcZ0OthiJH/u7XmjAVHYgYAilpjexolr/HLFdIJCekau8gz61ndxTjcYIJca4Y4r9uKuy/ciEYc4tbqO9fWWLVIS5Y1ixAOW7LGsegu5NAZ9jmQoG5BGEA1kF+VnW7y+lVIZW+aLmKlksH/PMmYpOScU07YtTHLc0FgGmreMYqBprOj2C30ZqW0CDa/tiweKDkzHlOH75u+apIGVoZw38v89+euZTuTBdz6yOQONpeOZN5kPPAIBvV6AO++4HQ//zm/jhz/8Ee6//71GNiVgEFHyuYDP/sHvqZ/74IMP4k+e/TKq+TTyxD34YTrlArloklOonsfqfulJug9FEgcCNEwmgYEWcSiQzmNufgcqlRl9wGM/bVfEqd8QFctJ/oynAxtdZPx7PHOYLZxzSo/R93LjjOdGBNrg1vawI04zu3FgqxuSKzncKKdRYMacU1SWeo8z9o+muMy2jFoiPtOxJ86nYtx88Ta87dg+5FIDDaZX6w3B+RFVgylfEBIQGaBS4GPH0k+Ro08qLQ4hJQe43GkiR0NUK2XMzxawfbGKc/fuEgPE9gCt+CUyyaDipeNQnlqQ/PJZbnLQmIIxDwQRv89Yo/EZje9bpGv3uYQ9IySzf+dOHZFIHrJ7/v7DmzPQWDqOjynXv3j4nb0FkTRqtL/vvf8Iv/HgA+NgC9ptDUU/88TjOHjoEB77xKN4/NOPoZRLgss1aWcHy4wluTHVbJJVNQEaudD0nZOMIYEqYEdm7RvxJGS5lClhy9Ylc5hR3zbZfdOMzAWYMc5Ntk6x8ysyme/PfDmopzsj0KYDcsOYwJeOQiXdTasY1SRPWaoXcPcqob6LGYKPrcdgIA99X8hBtjmI2tcIhdQIt12yjLsuX0I1z3JriMZ6CydXGuh0I/SCgdGyBn3B8xz4t9qmFC214oFlDfZnEvRJJlCtFLB1SwX79+zA8tIi5zFjxJTR3u0GUhnjIcXXzh6TEcDAGJfLDuJl70yQQ45Arr/lK+dzcQ3KbLlIxYrGdLQopB2V9a18p5S0oCzCzrf9280aaFdPBZpBE/5mE12Ip5Ga/i5+5+Mfxd1vvgt//mf/EQ+9/zfwyKc+gete+zp842tfxYcfegjFXAr5TAIjlkU8tNnvOQYdYXAxHBypmFefsDiZ8/ySa6hKGbOD6rBPJMuhOIv5xR0OcbSspdfnPAI0B7J+3m6QTFqZZbp0nC4VfYk8GZLbtrfPZHoMmej5/btxraqb1W256Jv8PTHhHYex2+6pDOPNKvm4jGUAAxycTqPPvC5TstepZIA3X7UXN10wh0qesixJgSIMNup1nD69LsIxy3QuwDZbbdGemCHJiqfGSqsbiLQrJkkqifm5Apa3z+HgubswUy2qxyOzR7zTpPVlXm6dAZOnr7ZjhPhAs2tka0G+1JwGmlg6GiXNAo1zWFG4OCPsU3I8K44mr6XoWqk0tr75Y5sz0C6+5Cr5o/kbwg+OlT2EKhExY+bh8mSAzz3+abz+phtx/OWXsbS8jG/96b/HP37XfSjSrCHLwawFKvsx3gwsG1QmsmxxZF95QXNoqxvQXFdUdmhGZYYawTBGZzBCif3Z/KJB5yoTFWEq2/i4NiA250t+wNIfcQinqfo6hNOFhlgcQhwNZfVB4vYIXPnq1Xs9Rcttgkvz0o4Krcm4LM3xgv5Ix8ueDbP5WrluQ6qUHQZGyRIFjWWkPxgAzJcyeMvVB3BsfxGVIgnApGfRHaYnTf01Lni2iPRypSdWlmOA2QFl8gLNTmAorcr6NOZns7jg4B7RsGjzaxRODpKpHcKKgj2XrR3x9dI2ipnL95fqLd1unzff8KXjhqzm1IoM5ieNz7zuKOzD77HsNONE8+fecudvnQ206RLSTnb2/uYKQhk4zo1KuRSe+dJTOHT++fjxD76Pd9/7ZiDqoUAhHNE/RpI+ICJFjXcGWxDZSUfE0djwdsrzg5UCr9xmDGJmHPG2pVtJd5DEzMJ2KXBZb0aKF7UxQvTaLel/6IMUX9nM3HlqJpMUXs1YiedsiVwEGRtEXmsTqN5+5gbNLras5PMKiLxX3LaBuy6TwHRMfdfn8X0TieXNywOAmvsiZfNkdyRqg76dytYoxvZaHm+5+jwcWc6gVqYwbALoh+h1u9LsYPB2gtBEUxlwHYIoVHmm8K0JnUY0rkAC7V4kkGVpsYArjx7G4kJNZw8zCoOKqmHemcaykB08fI0kInCAzjzFw5WIKK+N7fhNbzrYnM1Wg8y51dF5VKWYwGsg/mytVtW9wIcgY2br3R/fnIF2+NXHzFp3as9r/Gc2x84InLp9w36IRNRBJZ/GP/nwh/HoR/8l4rCLSj4jL2ovIcAeXT0T96nkRDlCyBJUQ16iZX2zDdLcimRkZgj+Ixs5swRq9iIMUlls3XaOlJGt/KKnV4Ah2fRBDxQDJYjCU5pb3JrnSHKOBNqCBF+pEWlf44nduDfyM7ExkuiCzeZn1j9Njx8sbTnjOG9C4cGSKaNEv8WtMjXN1RoK8vBgmaB2vlRlYt1ezeGuK/fhyBK90phZEhiGXY1QWBdqLKJ+eYjV1SbabZuX8X3zpq432yoDgz7JvCxfQ1ywfwuOXX4E5TLRQDOaZNUwGgzMadQdDJR38GrQ3PfjCIBHhzRFuAia8sPpiQqzIYpJAT+8VNQ40bHsgpGP2ekGIl8vLi6aZgtnc5kMdtyzScEQBto0cDBB5ZwAKflw0vKgA8YAqX4bibCNHKgZn0Qhk0Yua6WglZtG8uUfVE6IAc5gIDOAOn8MOEqTkWkSaeDKcojoGY3QuSlA8ITirchksWV+G3K5IrLMXMyqAWXsDARhBgxdM0+WuTc5ZGkmPeNMDlkOdsUtpLWv3ejjAPN/E2TvVnSmVnemA80fPt4V1Gd/+76VcdPXkTe1DCPUsyRQyHLDwQ60aZCFgbZjJo+7rzoXFy6OkM+ZkOooCtQbe7YLXz8JF6+cWEWjwQ0CAz4YgPW1BpLZnNjxnV4kDZFjl+3HBQd2I53idTHZOJa2ntRMsIavm9nXNq25FMo1KQsofp/BZAgqS2l7x9MIdTpti7hCjvVTu2f4b9ttapnEKFfoBjSZre3+B5/avBltumT0gaYjj9mBcixiaoyQ5HJUt45kv4MqlwjzPAF58a38sLkJ48EM4nUPksPo9Eg4Y6GLp0pRnnqUnA77ymB0DaWxXV6WQwkFIvu1TNL2pWh0nmN/04+QJR+PQ1cxI0LHUDBpaxmwa8ZjO1xEMCkAy3Iyk8+Ln0kBIAWMZ5l4TUpX0o5vpqnScTrQzGliY2BpPuXZJa4f0yySG9t0vpQYrImI+tLZUFNgayWLNx3djVctpaTDL/CBg3B6mFE6JWOitWGPQUWv8K6hkSyhpfDFxJdEu8fFS/atMa69/AD2LG9FOs1Zm/kaSPNFVcDEQZQDd64f8fHlOuMCR1owo9hss5wdMj3XlM3U+5puDKsY9sr2ZY6vPGCof8KMp/5UQW1uNwfu/+zmDrTpU3Z8E4kITN0jWxtJsERrnUbcOY1aPotKuSQOn0lPeLUsagEaIqZlULEDrJcgWTcxYk9FvcKhtrl7AwZZhHqrhRDkBBppNV8saM+t1yXVKxJHr0TmAnmH5BPSBtYNQ70zqahNIh4TYeMSo5V+AlgYtPmihGD1OrS2Yn2Z2QlPESMdUfZX2e9OZ7QJDG63mcnuTY4tvoZYlre2vybmhXt9k+w3wkIpgzddvgeX7swim3LkgX6kmSIDjdQpFhS0zaVN0+n1jjIatUUCmh3GCamX1ZsdDa+z+Qyuuew8LC/OIJ2kBa7pj/CA4C4ab3x7fgOhBNxo2G70K41eCJoAKJfKzsmVH5sHlgRBjd+oADRVjsbmJ4Lc5OcZRpidm9tA49q0Ge1iVzr6TCYoXInI1JBYNvIDEa5Gd5T6SYw6deTTSZRLBRSydjPIVjfJ+RIVhM29hMEgzXx9eJDmO29vu0FTGCaT0m3/xUodTXp7ZdivWRmzsLiIQqmIOBog7LSQHPWRS6eUXc2G1lxkqG9iDiuGktn6h/UjOmPFQDeXHK4R0F+Zqld8bZJGEMhhYMp4cM1DgX/RSsDGL+9zvfG79nsmDT7JdBIEIqTOUjkMdXMLcJiaVfE1k2F/y5ElXHtgBrkU1aUiJMnESHA7YijkkmrGRB07lOAOInS6fS1f0qopioZodAM0uRMWhFpGvfGqizFXycsSKpG2ZVL2xQQ7SBfziCKzLt8/s4/nLwoBdshpSUYibAkGyOYoO6cywdBJB5Txvfty3KTfbSBO/ZNqbUYgiP88lt++SZkhDDTf3OpmcbxHnXI8850CMAsSAu/Ddh2d+i+kOUw6UJ6BloaEc6ypdn2QA1fMAM8Ci/CuSWeQ40fzogRWm20cP1UHFQQppcCITmXymF9clCEEI6S3XkdyGCKTtGC1nTiDkPnBkq7qR8e8kU2CwCSweUMQCFDv6NSJpS+fpLEh1YspSmNuNOOlU6I53qD+DNaI97me7sd8n8Z/xkAba5GI8WwoK280Zjb+mQNtD0CpD0oMcP2hOdxyeAfyGQZEjCTHENpHM4IvDxlmsEY7QESyLhWo6FEWRuIRNoNAUgHcWZuZreHohXsxV86hWsmLn6q9MnEYCeFb6WioIbmUhth6N1EygnhYFgtFPbcdwhQroma/2QLxOvN9MqD4/r0qmMkbWENHzZmMsriVzLy3dtz7ic1ZOv7SkX32G2evwNkr8Ne6An/nT5K/1tU5+4/PXoG/oStwNtD+hi7k2Yc5ewX+f1fgbKCdvT/OXoG/hStwNtD+Fi7y2ac4ewX+H81KM1nLCo5X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" name="Picture 2" descr="Image result for vagus nerv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462035" y="3074948"/>
            <a:ext cx="1313581" cy="27934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0C3F93-862A-47EE-A675-D7D1BF7A47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280" y="4297388"/>
            <a:ext cx="1894295" cy="17520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8016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happy mad images">
            <a:extLst>
              <a:ext uri="{FF2B5EF4-FFF2-40B4-BE49-F238E27FC236}">
                <a16:creationId xmlns:a16="http://schemas.microsoft.com/office/drawing/2014/main" id="{A55065A1-E308-40F8-ABEB-01AD42D622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84719" y="292372"/>
            <a:ext cx="1275919" cy="114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081" y="342229"/>
            <a:ext cx="7543800" cy="6373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solidFill>
                  <a:srgbClr val="132623"/>
                </a:solidFill>
              </a:rPr>
              <a:t>The Brains “Chemical Soup”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13790" y="1704515"/>
            <a:ext cx="4162959" cy="3958142"/>
          </a:xfrm>
        </p:spPr>
        <p:txBody>
          <a:bodyPr>
            <a:normAutofit fontScale="77500" lnSpcReduction="20000"/>
          </a:bodyPr>
          <a:lstStyle/>
          <a:p>
            <a:pPr marL="501650" lvl="1" indent="-285750">
              <a:lnSpc>
                <a:spcPct val="110000"/>
              </a:lnSpc>
              <a:spcBef>
                <a:spcPts val="400"/>
              </a:spcBef>
              <a:buClr>
                <a:srgbClr val="F27141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tx1"/>
                </a:solidFill>
              </a:rPr>
              <a:t>Endorphin </a:t>
            </a:r>
            <a:r>
              <a:rPr lang="en-US" sz="2800" dirty="0">
                <a:solidFill>
                  <a:schemeClr val="tx1"/>
                </a:solidFill>
              </a:rPr>
              <a:t>– Runner’s high, released in response to stress and pain, services to mask the pain</a:t>
            </a:r>
          </a:p>
          <a:p>
            <a:pPr marL="501650" lvl="1" indent="-285750">
              <a:lnSpc>
                <a:spcPct val="110000"/>
              </a:lnSpc>
              <a:spcBef>
                <a:spcPts val="400"/>
              </a:spcBef>
              <a:buClr>
                <a:srgbClr val="F27141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tx1"/>
                </a:solidFill>
              </a:rPr>
              <a:t>Dopamine </a:t>
            </a:r>
            <a:r>
              <a:rPr lang="en-US" sz="2800" dirty="0">
                <a:solidFill>
                  <a:schemeClr val="tx1"/>
                </a:solidFill>
              </a:rPr>
              <a:t>– Generates good feeling for finding something we have sought after or satisfaction for task accomplished</a:t>
            </a:r>
          </a:p>
          <a:p>
            <a:pPr marL="501650" lvl="1" indent="-285750">
              <a:lnSpc>
                <a:spcPct val="110000"/>
              </a:lnSpc>
              <a:spcBef>
                <a:spcPts val="400"/>
              </a:spcBef>
              <a:buClr>
                <a:srgbClr val="F27141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tx1"/>
                </a:solidFill>
              </a:rPr>
              <a:t>Serotonin</a:t>
            </a:r>
            <a:r>
              <a:rPr lang="en-US" sz="2800" dirty="0">
                <a:solidFill>
                  <a:schemeClr val="tx1"/>
                </a:solidFill>
              </a:rPr>
              <a:t> – Feeling of pride</a:t>
            </a:r>
          </a:p>
          <a:p>
            <a:pPr marL="501650" lvl="1" indent="-285750">
              <a:lnSpc>
                <a:spcPct val="110000"/>
              </a:lnSpc>
              <a:spcBef>
                <a:spcPts val="400"/>
              </a:spcBef>
              <a:buClr>
                <a:srgbClr val="F27141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tx1"/>
                </a:solidFill>
              </a:rPr>
              <a:t>Oxytocin</a:t>
            </a:r>
            <a:r>
              <a:rPr lang="en-US" sz="2800" dirty="0">
                <a:solidFill>
                  <a:schemeClr val="tx1"/>
                </a:solidFill>
              </a:rPr>
              <a:t> – Social feelings of friendship, love, trust</a:t>
            </a:r>
          </a:p>
          <a:p>
            <a:pPr marL="501650" lvl="1" indent="-285750">
              <a:lnSpc>
                <a:spcPct val="110000"/>
              </a:lnSpc>
              <a:spcBef>
                <a:spcPts val="400"/>
              </a:spcBef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1D09-FAF7-4479-8740-F4BD70AE1DD4}" type="slidenum">
              <a:rPr lang="en-US" smtClean="0"/>
              <a:t>17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55771" y="87085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Content Placeholder 6"/>
          <p:cNvSpPr>
            <a:spLocks noGrp="1"/>
          </p:cNvSpPr>
          <p:nvPr>
            <p:ph sz="half" idx="1"/>
          </p:nvPr>
        </p:nvSpPr>
        <p:spPr>
          <a:xfrm>
            <a:off x="4227572" y="1771866"/>
            <a:ext cx="4692846" cy="3058868"/>
          </a:xfrm>
        </p:spPr>
        <p:txBody>
          <a:bodyPr>
            <a:noAutofit/>
          </a:bodyPr>
          <a:lstStyle/>
          <a:p>
            <a:pPr marL="558800" lvl="1" indent="-342900">
              <a:spcBef>
                <a:spcPts val="600"/>
              </a:spcBef>
              <a:buClr>
                <a:srgbClr val="F2714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Adrenaline</a:t>
            </a:r>
            <a:r>
              <a:rPr lang="en-US" dirty="0">
                <a:solidFill>
                  <a:schemeClr val="tx1"/>
                </a:solidFill>
              </a:rPr>
              <a:t> – under conditions of threat (real or not), redirects blood flow, and carbohydrate metabolism</a:t>
            </a:r>
          </a:p>
          <a:p>
            <a:pPr marL="558800" lvl="1" indent="-342900">
              <a:buClr>
                <a:srgbClr val="F2714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Noradrenaline/ N</a:t>
            </a:r>
            <a:r>
              <a:rPr lang="en-US" b="1" dirty="0"/>
              <a:t>orepinephrine</a:t>
            </a:r>
            <a:r>
              <a:rPr lang="en-US" dirty="0">
                <a:solidFill>
                  <a:schemeClr val="tx1"/>
                </a:solidFill>
              </a:rPr>
              <a:t> – prepares muscles and heart for response to acute threat</a:t>
            </a:r>
          </a:p>
          <a:p>
            <a:pPr marL="558800" lvl="1" indent="-342900">
              <a:buClr>
                <a:srgbClr val="F2714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Cortisol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en-US" dirty="0"/>
              <a:t>the primary stress hormone, increases glucose in the bloodstream, enhances your brain's use of glucose and prepares body to repair tissues</a:t>
            </a:r>
          </a:p>
          <a:p>
            <a:pPr marL="215900" lvl="1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318083-E431-44CD-B4D4-B72F6F2E4DB1}"/>
              </a:ext>
            </a:extLst>
          </p:cNvPr>
          <p:cNvSpPr txBox="1"/>
          <p:nvPr/>
        </p:nvSpPr>
        <p:spPr>
          <a:xfrm>
            <a:off x="4720918" y="1224367"/>
            <a:ext cx="3706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 u="sng">
                <a:solidFill>
                  <a:srgbClr val="FAAC47"/>
                </a:solidFill>
              </a:defRPr>
            </a:lvl1pPr>
          </a:lstStyle>
          <a:p>
            <a:pPr algn="ctr"/>
            <a:r>
              <a:rPr lang="en-US" sz="2400" dirty="0">
                <a:solidFill>
                  <a:srgbClr val="F27141"/>
                </a:solidFill>
              </a:rPr>
              <a:t>Fight, Flee, Freeze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290BBA-2C73-44DE-9B02-47328A95D390}"/>
              </a:ext>
            </a:extLst>
          </p:cNvPr>
          <p:cNvSpPr txBox="1"/>
          <p:nvPr/>
        </p:nvSpPr>
        <p:spPr>
          <a:xfrm>
            <a:off x="5647715" y="543464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12C521-E71D-4B42-B9ED-9832EF7263C4}"/>
              </a:ext>
            </a:extLst>
          </p:cNvPr>
          <p:cNvSpPr txBox="1"/>
          <p:nvPr/>
        </p:nvSpPr>
        <p:spPr>
          <a:xfrm>
            <a:off x="1587115" y="1224367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 u="sng">
                <a:solidFill>
                  <a:srgbClr val="FAAC47"/>
                </a:solidFill>
              </a:defRPr>
            </a:lvl1pPr>
          </a:lstStyle>
          <a:p>
            <a:r>
              <a:rPr lang="en-US" dirty="0">
                <a:solidFill>
                  <a:srgbClr val="F27141"/>
                </a:solidFill>
              </a:rPr>
              <a:t>Pleasure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C18A80-7149-16AD-3737-C7E32C4F94A1}"/>
              </a:ext>
            </a:extLst>
          </p:cNvPr>
          <p:cNvCxnSpPr/>
          <p:nvPr/>
        </p:nvCxnSpPr>
        <p:spPr>
          <a:xfrm>
            <a:off x="675341" y="979550"/>
            <a:ext cx="5247341" cy="0"/>
          </a:xfrm>
          <a:prstGeom prst="line">
            <a:avLst/>
          </a:prstGeom>
          <a:ln w="38100">
            <a:solidFill>
              <a:srgbClr val="ED6F3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698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C8D6E-3C92-41CF-A2C3-443D6C8AC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Response Sequence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1209C4-2521-4DF0-AF34-9900CF866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1D09-FAF7-4479-8740-F4BD70AE1DD4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AB8A39-92C4-412D-B5A4-842C28090650}"/>
              </a:ext>
            </a:extLst>
          </p:cNvPr>
          <p:cNvSpPr txBox="1"/>
          <p:nvPr/>
        </p:nvSpPr>
        <p:spPr>
          <a:xfrm>
            <a:off x="331748" y="4193989"/>
            <a:ext cx="3727842" cy="1169551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 u="sng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The Default Lived Experience</a:t>
            </a:r>
          </a:p>
          <a:p>
            <a:pPr marL="168275" indent="-168275" algn="l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800" b="0" u="none" dirty="0">
                <a:solidFill>
                  <a:schemeClr val="tx1"/>
                </a:solidFill>
              </a:rPr>
              <a:t>Fearful, negative, reactive, unsettled, isolated</a:t>
            </a:r>
          </a:p>
          <a:p>
            <a:pPr marL="168275" indent="-168275" algn="l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800" b="0" u="none" dirty="0">
                <a:solidFill>
                  <a:schemeClr val="tx1"/>
                </a:solidFill>
              </a:rPr>
              <a:t>Hunkered down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6A1FBD-CA6A-4F2D-800F-D72A227A76DE}"/>
              </a:ext>
            </a:extLst>
          </p:cNvPr>
          <p:cNvSpPr txBox="1"/>
          <p:nvPr/>
        </p:nvSpPr>
        <p:spPr>
          <a:xfrm>
            <a:off x="4289474" y="1066460"/>
            <a:ext cx="4555409" cy="4734629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u="sng" dirty="0">
                <a:solidFill>
                  <a:schemeClr val="tx1"/>
                </a:solidFill>
              </a:rPr>
              <a:t>Our Human Response</a:t>
            </a:r>
          </a:p>
          <a:p>
            <a:pPr marL="168275" indent="-168275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24/7 alert</a:t>
            </a:r>
          </a:p>
          <a:p>
            <a:pPr marL="168275" indent="-168275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Fight, flight, or freeze response</a:t>
            </a:r>
          </a:p>
          <a:p>
            <a:pPr marL="401638" lvl="1" indent="-234950">
              <a:lnSpc>
                <a:spcPts val="2000"/>
              </a:lnSpc>
              <a:buFont typeface="Courier New" panose="02070309020205020404" pitchFamily="49" charset="0"/>
              <a:buChar char="­"/>
            </a:pPr>
            <a:r>
              <a:rPr lang="en-US" dirty="0">
                <a:solidFill>
                  <a:schemeClr val="tx1"/>
                </a:solidFill>
              </a:rPr>
              <a:t>Vison narrowed</a:t>
            </a:r>
          </a:p>
          <a:p>
            <a:pPr marL="401638" lvl="1" indent="-234950">
              <a:lnSpc>
                <a:spcPts val="2000"/>
              </a:lnSpc>
              <a:buFont typeface="Courier New" panose="02070309020205020404" pitchFamily="49" charset="0"/>
              <a:buChar char="­"/>
            </a:pPr>
            <a:r>
              <a:rPr lang="en-US" dirty="0">
                <a:solidFill>
                  <a:schemeClr val="tx1"/>
                </a:solidFill>
              </a:rPr>
              <a:t>Higher order reasoning diminished</a:t>
            </a:r>
          </a:p>
          <a:p>
            <a:pPr marL="401638" lvl="1" indent="-234950">
              <a:lnSpc>
                <a:spcPts val="2000"/>
              </a:lnSpc>
              <a:buFont typeface="Courier New" panose="02070309020205020404" pitchFamily="49" charset="0"/>
              <a:buChar char="­"/>
            </a:pPr>
            <a:r>
              <a:rPr lang="en-US" dirty="0">
                <a:solidFill>
                  <a:schemeClr val="tx1"/>
                </a:solidFill>
              </a:rPr>
              <a:t>Social and emotional navigation impaired</a:t>
            </a:r>
          </a:p>
          <a:p>
            <a:pPr marL="401638" lvl="1" indent="-234950">
              <a:lnSpc>
                <a:spcPts val="2000"/>
              </a:lnSpc>
              <a:buFont typeface="Courier New" panose="02070309020205020404" pitchFamily="49" charset="0"/>
              <a:buChar char="­"/>
            </a:pPr>
            <a:r>
              <a:rPr lang="en-US" dirty="0">
                <a:solidFill>
                  <a:schemeClr val="tx1"/>
                </a:solidFill>
              </a:rPr>
              <a:t>“Adult” response is degraded </a:t>
            </a:r>
          </a:p>
          <a:p>
            <a:pPr marL="168275" indent="-168275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Long-term stress hormones i.e., cortisol can lead to:</a:t>
            </a:r>
          </a:p>
          <a:p>
            <a:pPr marL="344488" lvl="1" indent="-176213">
              <a:lnSpc>
                <a:spcPts val="2000"/>
              </a:lnSpc>
              <a:buFont typeface="Courier New" panose="02070309020205020404" pitchFamily="49" charset="0"/>
              <a:buChar char="­"/>
            </a:pPr>
            <a:r>
              <a:rPr lang="en-US" dirty="0">
                <a:solidFill>
                  <a:srgbClr val="111111"/>
                </a:solidFill>
              </a:rPr>
              <a:t> Anxiety</a:t>
            </a:r>
          </a:p>
          <a:p>
            <a:pPr marL="344488" lvl="1" indent="-176213">
              <a:lnSpc>
                <a:spcPts val="2000"/>
              </a:lnSpc>
              <a:buFont typeface="Courier New" panose="02070309020205020404" pitchFamily="49" charset="0"/>
              <a:buChar char="­"/>
            </a:pPr>
            <a:r>
              <a:rPr lang="en-US" dirty="0">
                <a:solidFill>
                  <a:srgbClr val="111111"/>
                </a:solidFill>
              </a:rPr>
              <a:t> Depression</a:t>
            </a:r>
          </a:p>
          <a:p>
            <a:pPr marL="344488" lvl="1" indent="-176213">
              <a:lnSpc>
                <a:spcPts val="2000"/>
              </a:lnSpc>
              <a:buFont typeface="Courier New" panose="02070309020205020404" pitchFamily="49" charset="0"/>
              <a:buChar char="­"/>
            </a:pPr>
            <a:r>
              <a:rPr lang="en-US" dirty="0">
                <a:solidFill>
                  <a:srgbClr val="111111"/>
                </a:solidFill>
              </a:rPr>
              <a:t> Digestive problems</a:t>
            </a:r>
          </a:p>
          <a:p>
            <a:pPr marL="344488" lvl="1" indent="-176213">
              <a:lnSpc>
                <a:spcPts val="2000"/>
              </a:lnSpc>
              <a:buFont typeface="Courier New" panose="02070309020205020404" pitchFamily="49" charset="0"/>
              <a:buChar char="­"/>
            </a:pPr>
            <a:r>
              <a:rPr lang="en-US" dirty="0">
                <a:solidFill>
                  <a:srgbClr val="111111"/>
                </a:solidFill>
              </a:rPr>
              <a:t> Headaches</a:t>
            </a:r>
          </a:p>
          <a:p>
            <a:pPr marL="344488" lvl="1" indent="-176213">
              <a:lnSpc>
                <a:spcPts val="2000"/>
              </a:lnSpc>
              <a:buFont typeface="Courier New" panose="02070309020205020404" pitchFamily="49" charset="0"/>
              <a:buChar char="­"/>
            </a:pPr>
            <a:r>
              <a:rPr lang="en-US" dirty="0">
                <a:solidFill>
                  <a:srgbClr val="111111"/>
                </a:solidFill>
              </a:rPr>
              <a:t> Heart disease</a:t>
            </a:r>
          </a:p>
          <a:p>
            <a:pPr marL="344488" lvl="1" indent="-176213">
              <a:lnSpc>
                <a:spcPts val="2000"/>
              </a:lnSpc>
              <a:buFont typeface="Courier New" panose="02070309020205020404" pitchFamily="49" charset="0"/>
              <a:buChar char="­"/>
            </a:pPr>
            <a:r>
              <a:rPr lang="en-US" dirty="0">
                <a:solidFill>
                  <a:srgbClr val="111111"/>
                </a:solidFill>
              </a:rPr>
              <a:t> Sleep problems</a:t>
            </a:r>
          </a:p>
          <a:p>
            <a:pPr marL="344488" lvl="1" indent="-176213">
              <a:lnSpc>
                <a:spcPts val="2000"/>
              </a:lnSpc>
              <a:buFont typeface="Courier New" panose="02070309020205020404" pitchFamily="49" charset="0"/>
              <a:buChar char="­"/>
            </a:pPr>
            <a:r>
              <a:rPr lang="en-US" dirty="0">
                <a:solidFill>
                  <a:srgbClr val="111111"/>
                </a:solidFill>
              </a:rPr>
              <a:t> Weight gain</a:t>
            </a:r>
          </a:p>
          <a:p>
            <a:pPr marL="344488" lvl="1" indent="-176213">
              <a:lnSpc>
                <a:spcPts val="2000"/>
              </a:lnSpc>
              <a:buFont typeface="Courier New" panose="02070309020205020404" pitchFamily="49" charset="0"/>
              <a:buChar char="­"/>
            </a:pPr>
            <a:r>
              <a:rPr lang="en-US" dirty="0">
                <a:solidFill>
                  <a:srgbClr val="111111"/>
                </a:solidFill>
              </a:rPr>
              <a:t> Memory and concentration impairment 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E02A1A-6B25-424C-A723-EF4F93116729}"/>
              </a:ext>
            </a:extLst>
          </p:cNvPr>
          <p:cNvSpPr txBox="1"/>
          <p:nvPr/>
        </p:nvSpPr>
        <p:spPr>
          <a:xfrm>
            <a:off x="5433008" y="1284459"/>
            <a:ext cx="45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230677-39CD-4DCE-B677-F533A769BF90}"/>
              </a:ext>
            </a:extLst>
          </p:cNvPr>
          <p:cNvSpPr txBox="1"/>
          <p:nvPr/>
        </p:nvSpPr>
        <p:spPr>
          <a:xfrm>
            <a:off x="331748" y="1066460"/>
            <a:ext cx="3727842" cy="304185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u="sng" dirty="0">
                <a:solidFill>
                  <a:schemeClr val="tx1"/>
                </a:solidFill>
              </a:rPr>
              <a:t>Challenging Event(s)</a:t>
            </a:r>
          </a:p>
          <a:p>
            <a:pPr marL="168275" indent="-168275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Financial pressure &amp; uncertainty</a:t>
            </a:r>
          </a:p>
          <a:p>
            <a:pPr marL="168275" indent="-168275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Toxic politics</a:t>
            </a:r>
          </a:p>
          <a:p>
            <a:pPr marL="168275" indent="-168275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Social challenges</a:t>
            </a:r>
          </a:p>
          <a:p>
            <a:pPr marL="168275" indent="-168275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24-hours news and social media</a:t>
            </a:r>
          </a:p>
          <a:p>
            <a:pPr marL="168275" indent="-168275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Random acts of violence</a:t>
            </a:r>
          </a:p>
          <a:p>
            <a:pPr marL="168275" indent="-168275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Loss of a loved one</a:t>
            </a:r>
          </a:p>
          <a:p>
            <a:pPr marL="168275" indent="-168275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Natural disasters </a:t>
            </a:r>
          </a:p>
          <a:p>
            <a:pPr marL="168275" indent="-168275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Technology threats</a:t>
            </a:r>
          </a:p>
          <a:p>
            <a:pPr marL="168275" indent="-168275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International Conflicts</a:t>
            </a:r>
          </a:p>
          <a:p>
            <a:pPr marL="168275" indent="-168275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COVID -19</a:t>
            </a:r>
          </a:p>
        </p:txBody>
      </p:sp>
      <p:sp>
        <p:nvSpPr>
          <p:cNvPr id="9" name="Right Arrow 11">
            <a:extLst>
              <a:ext uri="{FF2B5EF4-FFF2-40B4-BE49-F238E27FC236}">
                <a16:creationId xmlns:a16="http://schemas.microsoft.com/office/drawing/2014/main" id="{E95C3F1C-1AD6-4DA0-B20A-2394F764E084}"/>
              </a:ext>
            </a:extLst>
          </p:cNvPr>
          <p:cNvSpPr/>
          <p:nvPr/>
        </p:nvSpPr>
        <p:spPr>
          <a:xfrm>
            <a:off x="3892455" y="1990635"/>
            <a:ext cx="480617" cy="372533"/>
          </a:xfrm>
          <a:prstGeom prst="rightArrow">
            <a:avLst/>
          </a:prstGeom>
          <a:solidFill>
            <a:srgbClr val="F2714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0" name="Right Arrow 26">
            <a:extLst>
              <a:ext uri="{FF2B5EF4-FFF2-40B4-BE49-F238E27FC236}">
                <a16:creationId xmlns:a16="http://schemas.microsoft.com/office/drawing/2014/main" id="{20CE2843-0891-4CC0-A89E-3DB849A74B18}"/>
              </a:ext>
            </a:extLst>
          </p:cNvPr>
          <p:cNvSpPr/>
          <p:nvPr/>
        </p:nvSpPr>
        <p:spPr>
          <a:xfrm flipH="1">
            <a:off x="3892524" y="4646188"/>
            <a:ext cx="480618" cy="372533"/>
          </a:xfrm>
          <a:prstGeom prst="rightArrow">
            <a:avLst/>
          </a:prstGeom>
          <a:solidFill>
            <a:srgbClr val="F2714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C5C738-AA8B-412F-AB90-BAE5965497E3}"/>
              </a:ext>
            </a:extLst>
          </p:cNvPr>
          <p:cNvSpPr txBox="1"/>
          <p:nvPr/>
        </p:nvSpPr>
        <p:spPr>
          <a:xfrm>
            <a:off x="279277" y="5603959"/>
            <a:ext cx="38327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27141"/>
                </a:solidFill>
              </a:rPr>
              <a:t>“So fast are our reactions that consciousness is frequently left out of the loop.” (John Coates)</a:t>
            </a:r>
          </a:p>
        </p:txBody>
      </p:sp>
    </p:spTree>
    <p:extLst>
      <p:ext uri="{BB962C8B-B14F-4D97-AF65-F5344CB8AC3E}">
        <p14:creationId xmlns:p14="http://schemas.microsoft.com/office/powerpoint/2010/main" val="2858860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C16CE-48CC-4F69-BEA4-EAB2A5134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3556"/>
            <a:ext cx="7886700" cy="530986"/>
          </a:xfrm>
        </p:spPr>
        <p:txBody>
          <a:bodyPr>
            <a:normAutofit/>
          </a:bodyPr>
          <a:lstStyle/>
          <a:p>
            <a:r>
              <a:rPr lang="en-US" sz="2800" dirty="0"/>
              <a:t>Our Negativity Bias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8C92C-E87E-41C2-BA5D-03C4B051D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399" y="1058604"/>
            <a:ext cx="7761202" cy="4601497"/>
          </a:xfrm>
        </p:spPr>
        <p:txBody>
          <a:bodyPr/>
          <a:lstStyle/>
          <a:p>
            <a:r>
              <a:rPr lang="en-US" dirty="0"/>
              <a:t>We are negative by nature!</a:t>
            </a:r>
          </a:p>
          <a:p>
            <a:pPr lvl="1"/>
            <a:r>
              <a:rPr lang="en-US" b="1" i="1" dirty="0">
                <a:solidFill>
                  <a:srgbClr val="ED6F37"/>
                </a:solidFill>
              </a:rPr>
              <a:t>Our biology evolved to keep us safe, not happy </a:t>
            </a:r>
            <a:r>
              <a:rPr lang="en-US" sz="1800" i="1" dirty="0"/>
              <a:t>(Rick Hanson)</a:t>
            </a:r>
          </a:p>
          <a:p>
            <a:pPr lvl="1"/>
            <a:r>
              <a:rPr lang="en-US" b="1" i="1" dirty="0">
                <a:solidFill>
                  <a:srgbClr val="ED6F37"/>
                </a:solidFill>
              </a:rPr>
              <a:t>The mind is like Velcro for negative experiences, positive experiences are like Teflon </a:t>
            </a:r>
            <a:r>
              <a:rPr lang="en-US" sz="1800" i="1" dirty="0"/>
              <a:t>(Rick Hanson)</a:t>
            </a:r>
          </a:p>
          <a:p>
            <a:pPr lvl="1"/>
            <a:r>
              <a:rPr lang="en-US" dirty="0"/>
              <a:t>Adults display a </a:t>
            </a:r>
            <a:r>
              <a:rPr lang="en-US" b="1" dirty="0"/>
              <a:t>negativity bias</a:t>
            </a:r>
            <a:r>
              <a:rPr lang="en-US" dirty="0"/>
              <a:t>, or the propensity to attend to, learn from, and use negative information far more than positive information </a:t>
            </a:r>
            <a:r>
              <a:rPr lang="en-US" sz="1800" i="1" dirty="0"/>
              <a:t>(</a:t>
            </a:r>
            <a:r>
              <a:rPr lang="en-US" sz="1800" i="1" dirty="0" err="1"/>
              <a:t>Amrisha</a:t>
            </a:r>
            <a:r>
              <a:rPr lang="en-US" sz="1800" i="1" dirty="0"/>
              <a:t> </a:t>
            </a:r>
            <a:r>
              <a:rPr lang="en-US" sz="1800" i="1" dirty="0" err="1"/>
              <a:t>Vaish</a:t>
            </a:r>
            <a:r>
              <a:rPr lang="en-US" sz="1800" i="1" dirty="0"/>
              <a:t>)</a:t>
            </a:r>
          </a:p>
          <a:p>
            <a:pPr lvl="1"/>
            <a:r>
              <a:rPr lang="en-US" dirty="0"/>
              <a:t>Painful experiences are much more memorable than pleasurable ones </a:t>
            </a:r>
          </a:p>
          <a:p>
            <a:pPr lvl="1"/>
            <a:r>
              <a:rPr lang="en-US" dirty="0"/>
              <a:t>Negativity is emotionally contagious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9BDBA-EA20-4EC5-BAD3-766E78D48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1D09-FAF7-4479-8740-F4BD70AE1DD4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2" name="Picture 2" descr="Image result for negativity bias images">
            <a:extLst>
              <a:ext uri="{FF2B5EF4-FFF2-40B4-BE49-F238E27FC236}">
                <a16:creationId xmlns:a16="http://schemas.microsoft.com/office/drawing/2014/main" id="{D12C5959-F4DE-58F1-20B0-8E3B28D26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8263" y="4484510"/>
            <a:ext cx="2696773" cy="16807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5856A47-7CF2-99D7-1683-27B219BD7B32}"/>
              </a:ext>
            </a:extLst>
          </p:cNvPr>
          <p:cNvSpPr txBox="1">
            <a:spLocks/>
          </p:cNvSpPr>
          <p:nvPr/>
        </p:nvSpPr>
        <p:spPr>
          <a:xfrm>
            <a:off x="691399" y="5058970"/>
            <a:ext cx="5406507" cy="1297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2714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3515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27141"/>
              </a:buClr>
              <a:buFont typeface="Calibri" panose="020F0502020204030204" pitchFamily="34" charset="0"/>
              <a:buChar char="─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3515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3515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/>
              <a:t>It takes ~5 positive experiences to 1 negative to be “flourishing” </a:t>
            </a:r>
            <a:r>
              <a:rPr lang="en-US" sz="1800" i="1"/>
              <a:t>(Barbara Frederickson)</a:t>
            </a:r>
            <a:r>
              <a:rPr lang="en-US" sz="1400" b="1"/>
              <a:t> </a:t>
            </a:r>
          </a:p>
          <a:p>
            <a:pPr lvl="1"/>
            <a:endParaRPr lang="en-US" sz="1800" i="1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240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259013"/>
            <a:ext cx="7543800" cy="686793"/>
          </a:xfrm>
        </p:spPr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46866" y="1050697"/>
            <a:ext cx="4473189" cy="5245607"/>
          </a:xfrm>
        </p:spPr>
        <p:txBody>
          <a:bodyPr>
            <a:noAutofit/>
          </a:bodyPr>
          <a:lstStyle/>
          <a:p>
            <a:pPr marL="515938" lvl="2" indent="-347663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2800" dirty="0"/>
              <a:t>Stage setting</a:t>
            </a:r>
          </a:p>
          <a:p>
            <a:pPr marL="515938" lvl="2" indent="-347663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2800" dirty="0"/>
              <a:t>Science &amp; Practice of Well-Being</a:t>
            </a:r>
          </a:p>
          <a:p>
            <a:pPr marL="515938" lvl="2" indent="-347663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2800" dirty="0"/>
              <a:t>The Obstacles to Well-Being</a:t>
            </a:r>
          </a:p>
          <a:p>
            <a:pPr marL="515938" lvl="2" indent="-347663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2800" dirty="0"/>
              <a:t>Crafting a Life of Greater Well-Being</a:t>
            </a:r>
          </a:p>
          <a:p>
            <a:pPr marL="685800" lvl="3">
              <a:lnSpc>
                <a:spcPct val="100000"/>
              </a:lnSpc>
              <a:spcBef>
                <a:spcPts val="300"/>
              </a:spcBef>
            </a:pPr>
            <a:r>
              <a:rPr lang="en-US" sz="2600" dirty="0"/>
              <a:t>Process and Mindset</a:t>
            </a:r>
          </a:p>
          <a:p>
            <a:pPr marL="685800" lvl="3">
              <a:lnSpc>
                <a:spcPct val="100000"/>
              </a:lnSpc>
              <a:spcBef>
                <a:spcPts val="300"/>
              </a:spcBef>
            </a:pPr>
            <a:r>
              <a:rPr lang="en-US" sz="2600" dirty="0"/>
              <a:t>Self-Assessment</a:t>
            </a:r>
          </a:p>
          <a:p>
            <a:pPr marL="515938" lvl="2" indent="-347663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2800" dirty="0"/>
              <a:t>Practical Advice</a:t>
            </a:r>
          </a:p>
          <a:p>
            <a:pPr marL="515938" lvl="2" indent="-347663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2800" dirty="0"/>
              <a:t>Questions and Discussion</a:t>
            </a:r>
            <a:r>
              <a:rPr lang="en-US" sz="2600" dirty="0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381D09-FAF7-4479-8740-F4BD70AE1D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6552" y="414290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6575" y="4327569"/>
            <a:ext cx="82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C56E69-A7A3-5D5E-C0B7-F2E1FF1D23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067" y="1610360"/>
            <a:ext cx="4074067" cy="3040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473459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802" y="277667"/>
            <a:ext cx="7481511" cy="5931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/>
              <a:t>Our Thinking is Habitually Hijacked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A0697-B063-4B38-B024-836A4F9BB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00" y="1215980"/>
            <a:ext cx="4510107" cy="3384086"/>
          </a:xfrm>
        </p:spPr>
        <p:txBody>
          <a:bodyPr vert="horz" lIns="0" tIns="45720" rIns="0" bIns="45720" rtlCol="0">
            <a:normAutofit fontScale="77500" lnSpcReduction="20000"/>
          </a:bodyPr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US" sz="3000" dirty="0"/>
              <a:t>Automatic, subconscious brain uses mental shortcuts – heuristics - to save energy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US" sz="3000" dirty="0"/>
              <a:t>Used when we need to act fast, have too much or too little information, or when we are tired, distracted, overwhelmed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US" sz="3000" dirty="0"/>
              <a:t>Cognitive bias are “normal,” self-protective, and mostly helpful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1D09-FAF7-4479-8740-F4BD70AE1DD4}" type="slidenum">
              <a:rPr lang="en-US" smtClean="0"/>
              <a:t>20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55771" y="87085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5288" y="1479138"/>
            <a:ext cx="3598332" cy="2876749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1" name="TextBox 10"/>
          <p:cNvSpPr txBox="1"/>
          <p:nvPr/>
        </p:nvSpPr>
        <p:spPr>
          <a:xfrm>
            <a:off x="393484" y="6488459"/>
            <a:ext cx="43332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schemeClr val="bg1"/>
                </a:solidFill>
              </a:rPr>
              <a:t>Cognitive Bias Codex by John </a:t>
            </a:r>
            <a:r>
              <a:rPr lang="en-US" sz="1400" b="1" i="1" dirty="0" err="1">
                <a:solidFill>
                  <a:schemeClr val="bg1"/>
                </a:solidFill>
              </a:rPr>
              <a:t>Manoogian</a:t>
            </a:r>
            <a:r>
              <a:rPr lang="en-US" sz="1400" b="1" i="1" dirty="0">
                <a:solidFill>
                  <a:schemeClr val="bg1"/>
                </a:solidFill>
              </a:rPr>
              <a:t> III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B9D2F24-ECC1-4F28-B859-C6D07428E096}"/>
              </a:ext>
            </a:extLst>
          </p:cNvPr>
          <p:cNvSpPr txBox="1">
            <a:spLocks/>
          </p:cNvSpPr>
          <p:nvPr/>
        </p:nvSpPr>
        <p:spPr>
          <a:xfrm>
            <a:off x="518900" y="4667403"/>
            <a:ext cx="8313624" cy="18597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5425" indent="-225425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3B758B"/>
              </a:buClr>
              <a:buSzPct val="100000"/>
              <a:buFont typeface="Wingdings" panose="05000000000000000000" pitchFamily="2" charset="2"/>
              <a:buChar char="§"/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3B758B"/>
              </a:buClr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3B758B"/>
              </a:buClr>
              <a:buFont typeface="Times New Roman" panose="02020603050405020304" pitchFamily="18" charset="0"/>
              <a:buChar char="‒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228600" lvl="1" indent="-228600">
              <a:spcBef>
                <a:spcPts val="1000"/>
              </a:spcBef>
              <a:spcAft>
                <a:spcPts val="300"/>
              </a:spcAft>
              <a:buClr>
                <a:srgbClr val="F27141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ED6F37"/>
                </a:solidFill>
                <a:latin typeface="+mn-lt"/>
              </a:rPr>
              <a:t>Don’t trust your first solution – it is typically wrong/incomplete</a:t>
            </a:r>
          </a:p>
          <a:p>
            <a:pPr marL="228600" lvl="1" indent="-228600">
              <a:spcBef>
                <a:spcPts val="1000"/>
              </a:spcBef>
              <a:spcAft>
                <a:spcPts val="300"/>
              </a:spcAft>
              <a:buClr>
                <a:srgbClr val="F27141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chemeClr val="tx1"/>
                </a:solidFill>
                <a:latin typeface="+mn-lt"/>
              </a:rPr>
              <a:t>Individually and collectively, we have “habitual” bias which seem “common sense” but can lead us astray when we have to decide</a:t>
            </a:r>
          </a:p>
          <a:p>
            <a:pPr marL="228600" lvl="1" indent="-228600">
              <a:spcBef>
                <a:spcPts val="1000"/>
              </a:spcBef>
              <a:spcAft>
                <a:spcPts val="300"/>
              </a:spcAft>
              <a:buClr>
                <a:srgbClr val="F27141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ED6F37"/>
                </a:solidFill>
                <a:latin typeface="+mn-lt"/>
              </a:rPr>
              <a:t>Ask yourself … “what could I do?” not “what should I do?”</a:t>
            </a:r>
          </a:p>
        </p:txBody>
      </p:sp>
    </p:spTree>
    <p:extLst>
      <p:ext uri="{BB962C8B-B14F-4D97-AF65-F5344CB8AC3E}">
        <p14:creationId xmlns:p14="http://schemas.microsoft.com/office/powerpoint/2010/main" val="174806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457" y="192916"/>
            <a:ext cx="8379543" cy="883435"/>
          </a:xfrm>
        </p:spPr>
        <p:txBody>
          <a:bodyPr>
            <a:normAutofit/>
          </a:bodyPr>
          <a:lstStyle/>
          <a:p>
            <a:r>
              <a:rPr lang="en-US" sz="2800" dirty="0"/>
              <a:t>We Can’t See Without Intention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11321"/>
            <a:ext cx="2057400" cy="365125"/>
          </a:xfrm>
        </p:spPr>
        <p:txBody>
          <a:bodyPr/>
          <a:lstStyle/>
          <a:p>
            <a:fld id="{59381D09-FAF7-4479-8740-F4BD70AE1DD4}" type="slidenum">
              <a:rPr lang="en-US" smtClean="0"/>
              <a:t>21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01992" y="1044338"/>
            <a:ext cx="8454244" cy="460149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400" b="1" i="1" dirty="0">
                <a:solidFill>
                  <a:srgbClr val="ED6F37"/>
                </a:solidFill>
              </a:rPr>
              <a:t>“The human brain has evolved to hide from us those things we are not paying attention to” </a:t>
            </a:r>
            <a:r>
              <a:rPr lang="en-US" sz="2400" dirty="0">
                <a:solidFill>
                  <a:schemeClr val="tx1"/>
                </a:solidFill>
              </a:rPr>
              <a:t>(Daniel Levitin)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Human retina transmits to the brain approximately 10 million bits of info per second; other senses add 1 million bits per second - only 40-50 bits per second reach our consciousness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400" dirty="0"/>
              <a:t> When tasked-focused, the automatic system filters out anything that is not relevant</a:t>
            </a:r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6327" y="3695609"/>
            <a:ext cx="2694205" cy="166901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4098" name="Picture 2" descr="Image result for the invisible gorilla test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034" y="3695609"/>
            <a:ext cx="2694205" cy="166901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448987" y="5464755"/>
            <a:ext cx="3829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When observers were tasked to count basketball passes among specific players, 50% didn’t see the woman in the gorilla suit (Daniel Simons)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9114" y="5470370"/>
            <a:ext cx="37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en-US" sz="1800" dirty="0"/>
              <a:t>A gorilla, 48 times larger than the average nodule, was inserted in the last case. 83% of radiologists did not see the gorilla (Trafton Drew)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6D83049-6BFF-407F-BCD0-CBBA9447C1CF}"/>
              </a:ext>
            </a:extLst>
          </p:cNvPr>
          <p:cNvSpPr/>
          <p:nvPr/>
        </p:nvSpPr>
        <p:spPr>
          <a:xfrm>
            <a:off x="7271756" y="4131693"/>
            <a:ext cx="429787" cy="574766"/>
          </a:xfrm>
          <a:prstGeom prst="ellipse">
            <a:avLst/>
          </a:prstGeom>
          <a:noFill/>
          <a:ln w="57150">
            <a:solidFill>
              <a:srgbClr val="F271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263538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074A5-308B-4F37-9DC8-1198D62A6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We Chatter and Listen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CE3BF-9D2A-4CCC-80BE-94E4BC8F9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90600"/>
            <a:ext cx="6622474" cy="4876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b="1" i="1" dirty="0">
                <a:solidFill>
                  <a:srgbClr val="ED6F37"/>
                </a:solidFill>
              </a:rPr>
              <a:t>“We talk to ourselves. And we  listen to what we say.”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Our inner voice is active about 50% of our waking hours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The </a:t>
            </a:r>
            <a:r>
              <a:rPr lang="en-US" sz="2400" b="1" dirty="0"/>
              <a:t>inner voice </a:t>
            </a:r>
            <a:r>
              <a:rPr lang="en-US" sz="2400" dirty="0"/>
              <a:t>is a basic feature of the mind. It enables us: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Be introspective and pay attention to our own thoughts and feelings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To demonstrate self-control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To set, strive for, evaluate progress toward goals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To run mental simulations and “what if’s”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To navigate and “storify” everyday life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To inform “the most foundational psychological story of all: our identities”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33-50% of our waking hours are not living in the present moment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We talk to ourselves at a rate equivalent to 4,000 words per minute (and that is </a:t>
            </a:r>
            <a:r>
              <a:rPr lang="en-US" sz="2400" i="1" dirty="0"/>
              <a:t>not</a:t>
            </a:r>
            <a:r>
              <a:rPr lang="en-US" sz="2400" dirty="0"/>
              <a:t> a typo)</a:t>
            </a:r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10BE8-6480-4298-A984-37E09AA98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304E-F5E4-4E0E-8A3C-EFF9C0F4AA20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C05FD7B0-429A-43AD-1938-1BC4C4EF3B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8104" y="1538098"/>
            <a:ext cx="1358777" cy="210610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974293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CE3BF-9D2A-4CCC-80BE-94E4BC8F9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944" y="1028675"/>
            <a:ext cx="7620405" cy="5316051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2600" b="1" dirty="0"/>
              <a:t>“</a:t>
            </a:r>
            <a:r>
              <a:rPr lang="en-US" sz="2600" dirty="0"/>
              <a:t>The inner voice is vulnerable to being hijacked by </a:t>
            </a:r>
            <a:r>
              <a:rPr lang="en-US" sz="2600" b="1" dirty="0">
                <a:solidFill>
                  <a:srgbClr val="ED6F37"/>
                </a:solidFill>
              </a:rPr>
              <a:t>chatter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Chatter often is triggered </a:t>
            </a:r>
            <a:r>
              <a:rPr lang="en-US" sz="2600" b="1" i="1" dirty="0">
                <a:solidFill>
                  <a:srgbClr val="ED6F37"/>
                </a:solidFill>
              </a:rPr>
              <a:t>“when our stress is up, when the stakes are high, when we encounter difficult emotions that call for the utmost poise”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Chatter can be…</a:t>
            </a:r>
          </a:p>
          <a:p>
            <a:pPr lvl="1">
              <a:spcBef>
                <a:spcPts val="0"/>
              </a:spcBef>
            </a:pPr>
            <a:r>
              <a:rPr lang="en-US" dirty="0"/>
              <a:t>“Rambling soliloquy”</a:t>
            </a:r>
          </a:p>
          <a:p>
            <a:pPr lvl="1">
              <a:spcBef>
                <a:spcPts val="0"/>
              </a:spcBef>
            </a:pPr>
            <a:r>
              <a:rPr lang="en-US" dirty="0"/>
              <a:t>A dialogue we have with ourselves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Compulsive rehashing of past events (rumination)</a:t>
            </a:r>
          </a:p>
          <a:p>
            <a:pPr lvl="1">
              <a:spcBef>
                <a:spcPts val="0"/>
              </a:spcBef>
            </a:pPr>
            <a:r>
              <a:rPr lang="en-US" dirty="0"/>
              <a:t>Angst-ridden imaging of future events (worry)</a:t>
            </a:r>
          </a:p>
          <a:p>
            <a:pPr lvl="1">
              <a:spcBef>
                <a:spcPts val="0"/>
              </a:spcBef>
            </a:pPr>
            <a:r>
              <a:rPr lang="en-US" dirty="0"/>
              <a:t>Sometimes a free-associative pinballing between negative feeling and ideas</a:t>
            </a:r>
          </a:p>
          <a:p>
            <a:pPr lvl="1">
              <a:spcBef>
                <a:spcPts val="0"/>
              </a:spcBef>
            </a:pPr>
            <a:r>
              <a:rPr lang="en-US" dirty="0"/>
              <a:t>Sometimes it’s a fixation on one specific unpleasant feeling or notion”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When chatter takes over </a:t>
            </a:r>
            <a:r>
              <a:rPr lang="en-US" sz="2600" b="1" i="1" dirty="0">
                <a:solidFill>
                  <a:srgbClr val="ED6F37"/>
                </a:solidFill>
              </a:rPr>
              <a:t>“our mind not only torments but paralyzes us.  It can also lead us to do things that sabotage us.”</a:t>
            </a:r>
          </a:p>
          <a:p>
            <a:pPr marL="0" indent="0">
              <a:spcBef>
                <a:spcPts val="0"/>
              </a:spcBef>
              <a:buNone/>
            </a:pPr>
            <a:endParaRPr lang="en-US" sz="2600" dirty="0"/>
          </a:p>
          <a:p>
            <a:pPr lvl="1"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endParaRPr lang="en-US" b="1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10BE8-6480-4298-A984-37E09AA98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304E-F5E4-4E0E-8A3C-EFF9C0F4AA2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31ECB36-E2AA-EA00-B377-FD2F145A6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We Chatter and 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063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0" y="342274"/>
            <a:ext cx="7193593" cy="581851"/>
          </a:xfrm>
        </p:spPr>
        <p:txBody>
          <a:bodyPr>
            <a:normAutofit/>
          </a:bodyPr>
          <a:lstStyle/>
          <a:p>
            <a:r>
              <a:rPr lang="en-US" dirty="0"/>
              <a:t>We Get Overloaded by Choice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1D09-FAF7-4479-8740-F4BD70AE1DD4}" type="slidenum">
              <a:rPr lang="en-US" smtClean="0"/>
              <a:t>24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79689" y="1128251"/>
            <a:ext cx="8454244" cy="460149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200" dirty="0"/>
              <a:t>We love having choices!  Options and alternatives are highly valued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However, too many choices can result in “choice overload”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“Choice overload” can negatively impact decision making and decision satisfaction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Sheena Iyengar and Mark Lepper presented shoppers in a specialty food store the opportunity to sample jam and then measured actual purchases.  These are the results:</a:t>
            </a:r>
          </a:p>
          <a:p>
            <a:pPr marL="201168" lvl="1" indent="0">
              <a:spcBef>
                <a:spcPts val="600"/>
              </a:spcBef>
              <a:buNone/>
            </a:pPr>
            <a:endParaRPr lang="en-US" sz="1600" dirty="0"/>
          </a:p>
        </p:txBody>
      </p:sp>
      <p:sp>
        <p:nvSpPr>
          <p:cNvPr id="11" name="Content Placeholder 9"/>
          <p:cNvSpPr txBox="1">
            <a:spLocks/>
          </p:cNvSpPr>
          <p:nvPr/>
        </p:nvSpPr>
        <p:spPr>
          <a:xfrm>
            <a:off x="699654" y="4889472"/>
            <a:ext cx="4606645" cy="84027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25425" indent="-225425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3B758B"/>
              </a:buClr>
              <a:buSzPct val="100000"/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3B758B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3B758B"/>
              </a:buClr>
              <a:buFont typeface="Times New Roman" panose="02020603050405020304" pitchFamily="18" charset="0"/>
              <a:buChar char="‒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F27141"/>
              </a:buClr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Good decisions involve both option exploration and the narrowing of options</a:t>
            </a:r>
          </a:p>
        </p:txBody>
      </p:sp>
      <p:pic>
        <p:nvPicPr>
          <p:cNvPr id="2052" name="Picture 4" descr="Image result for gourmet jams and jellie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9758" y="3428999"/>
            <a:ext cx="2936734" cy="220255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97783" y="3725255"/>
          <a:ext cx="4944534" cy="100584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753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3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8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600" dirty="0"/>
                        <a:t>Jam Varieties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%</a:t>
                      </a:r>
                      <a:r>
                        <a:rPr lang="en-US" sz="1600" baseline="0" dirty="0"/>
                        <a:t> Sampled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%</a:t>
                      </a:r>
                      <a:r>
                        <a:rPr lang="en-US" sz="1600" baseline="0" dirty="0"/>
                        <a:t> Purchased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AC9C8278-4301-514C-EE1C-F1F02606471A}"/>
              </a:ext>
            </a:extLst>
          </p:cNvPr>
          <p:cNvSpPr txBox="1">
            <a:spLocks/>
          </p:cNvSpPr>
          <p:nvPr/>
        </p:nvSpPr>
        <p:spPr>
          <a:xfrm>
            <a:off x="697783" y="5914127"/>
            <a:ext cx="8037946" cy="42499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25425" indent="-225425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3B758B"/>
              </a:buClr>
              <a:buSzPct val="100000"/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3B758B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3B758B"/>
              </a:buClr>
              <a:buFont typeface="Times New Roman" panose="02020603050405020304" pitchFamily="18" charset="0"/>
              <a:buChar char="‒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F27141"/>
              </a:buClr>
            </a:pPr>
            <a:r>
              <a:rPr lang="en-US" sz="2200" b="1" i="1" dirty="0">
                <a:solidFill>
                  <a:srgbClr val="ED6F37"/>
                </a:solidFill>
                <a:latin typeface="+mn-lt"/>
              </a:rPr>
              <a:t>What are the boundaries of an acceptable decision?</a:t>
            </a:r>
          </a:p>
        </p:txBody>
      </p:sp>
    </p:spTree>
    <p:extLst>
      <p:ext uri="{BB962C8B-B14F-4D97-AF65-F5344CB8AC3E}">
        <p14:creationId xmlns:p14="http://schemas.microsoft.com/office/powerpoint/2010/main" val="2305316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CF053-C310-9346-003F-76671DF4D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514" y="300418"/>
            <a:ext cx="7886700" cy="530986"/>
          </a:xfrm>
        </p:spPr>
        <p:txBody>
          <a:bodyPr/>
          <a:lstStyle/>
          <a:p>
            <a:r>
              <a:rPr lang="en-US" dirty="0"/>
              <a:t>Happiness as “Subjective Wellbeing”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BF68B-B71D-FC6E-A2FC-965CE89B2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75019"/>
            <a:ext cx="7886700" cy="4351338"/>
          </a:xfrm>
        </p:spPr>
        <p:txBody>
          <a:bodyPr/>
          <a:lstStyle/>
          <a:p>
            <a:r>
              <a:rPr lang="en-US" sz="2800" dirty="0"/>
              <a:t>Happiness is on average about 50% genetic setpoint and 10% life circumstance.  </a:t>
            </a:r>
            <a:r>
              <a:rPr lang="en-US" sz="2800" b="1" dirty="0">
                <a:solidFill>
                  <a:srgbClr val="ED6F37"/>
                </a:solidFill>
              </a:rPr>
              <a:t>We can intentionally address the remaining 40%! </a:t>
            </a:r>
          </a:p>
          <a:p>
            <a:endParaRPr lang="en-US" dirty="0"/>
          </a:p>
        </p:txBody>
      </p:sp>
      <p:pic>
        <p:nvPicPr>
          <p:cNvPr id="4" name="Picture 4" descr="The How of Happiness | Mission Sharing Knowledge">
            <a:extLst>
              <a:ext uri="{FF2B5EF4-FFF2-40B4-BE49-F238E27FC236}">
                <a16:creationId xmlns:a16="http://schemas.microsoft.com/office/drawing/2014/main" id="{E100F389-8A32-63C4-02C4-D91E84EE6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4561" y="2544568"/>
            <a:ext cx="4379231" cy="307610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1F15EF-2B02-1D3B-75B3-CD189C86B3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52" y="2703016"/>
            <a:ext cx="1216399" cy="191366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25D2D9-1705-6418-DC03-3061BE8F53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239" y="3127263"/>
            <a:ext cx="1216400" cy="19107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AF4B8F-7069-8024-FA0A-C28EDBE68DDD}"/>
              </a:ext>
            </a:extLst>
          </p:cNvPr>
          <p:cNvSpPr txBox="1"/>
          <p:nvPr/>
        </p:nvSpPr>
        <p:spPr>
          <a:xfrm>
            <a:off x="530514" y="5737930"/>
            <a:ext cx="7984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ED6F37"/>
                </a:solidFill>
              </a:rPr>
              <a:t>Risher’s Perspective:  No one can make us happy.  We have to believe that we can be happier and that this is “ours to do.”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C38112-1BCA-CAEE-8704-1CB8FAEBD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7ABB-C170-4674-B3FF-E4C0EEFBD31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23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0F3A9D0-6B3A-8FE8-C242-A4F22A15F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595" y="5606518"/>
            <a:ext cx="8524809" cy="749833"/>
          </a:xfrm>
          <a:solidFill>
            <a:schemeClr val="bg1"/>
          </a:solidFill>
          <a:effectLst>
            <a:softEdge rad="31750"/>
          </a:effectLst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br>
              <a:rPr lang="en-US" sz="4800" dirty="0">
                <a:solidFill>
                  <a:srgbClr val="684A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</a:br>
            <a:r>
              <a:rPr lang="en-US" sz="4800" i="1" dirty="0">
                <a:solidFill>
                  <a:srgbClr val="684A36"/>
                </a:solidFill>
                <a:latin typeface="Trajan Pro" panose="02020502050506020301" pitchFamily="18" charset="0"/>
              </a:rPr>
              <a:t>Crafting</a:t>
            </a:r>
            <a:r>
              <a:rPr lang="en-US" sz="4800" dirty="0">
                <a:solidFill>
                  <a:srgbClr val="684A36"/>
                </a:solidFill>
                <a:latin typeface="Trajan Pro" panose="02020502050506020301" pitchFamily="18" charset="0"/>
              </a:rPr>
              <a:t> a Life of </a:t>
            </a:r>
            <a:br>
              <a:rPr lang="en-US" sz="4800" dirty="0">
                <a:solidFill>
                  <a:srgbClr val="684A36"/>
                </a:solidFill>
                <a:latin typeface="Trajan Pro" panose="02020502050506020301" pitchFamily="18" charset="0"/>
              </a:rPr>
            </a:br>
            <a:r>
              <a:rPr lang="en-US" sz="4800" dirty="0">
                <a:solidFill>
                  <a:srgbClr val="684A36"/>
                </a:solidFill>
                <a:latin typeface="Trajan Pro" panose="02020502050506020301" pitchFamily="18" charset="0"/>
              </a:rPr>
              <a:t>Greater Well-Being</a:t>
            </a:r>
            <a:br>
              <a:rPr lang="en-US" sz="4800" dirty="0">
                <a:solidFill>
                  <a:srgbClr val="684A36"/>
                </a:solidFill>
                <a:latin typeface="Trajan Pro" panose="02020502050506020301" pitchFamily="18" charset="0"/>
              </a:rPr>
            </a:br>
            <a:r>
              <a:rPr lang="en-US" sz="4800" dirty="0">
                <a:solidFill>
                  <a:srgbClr val="684A36"/>
                </a:solidFill>
                <a:latin typeface="Trajan Pro" panose="02020502050506020301" pitchFamily="18" charset="0"/>
              </a:rPr>
              <a:t>as Process</a:t>
            </a:r>
            <a:endParaRPr lang="en-US" sz="4800" dirty="0">
              <a:solidFill>
                <a:srgbClr val="684A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21EE13-BAF7-4E7D-A536-6E74191B2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7ABB-C170-4674-B3FF-E4C0EEFBD31E}" type="slidenum">
              <a:rPr lang="en-US" smtClean="0"/>
              <a:t>26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2A2288-35A9-C54C-706E-4C8DF2D40F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23" y="330753"/>
            <a:ext cx="8258955" cy="348671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969575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6FE09-F120-9303-D54B-8B53D7A54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01070"/>
            <a:ext cx="7275073" cy="530986"/>
          </a:xfrm>
        </p:spPr>
        <p:txBody>
          <a:bodyPr>
            <a:normAutofit/>
          </a:bodyPr>
          <a:lstStyle/>
          <a:p>
            <a:r>
              <a:rPr lang="en-US" dirty="0"/>
              <a:t>Life Crafting -  Process &amp; Mindset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3DA8C-8512-7C2E-6220-BF6726B6E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7ABB-C170-4674-B3FF-E4C0EEFBD31E}" type="slidenum">
              <a:rPr lang="en-US" smtClean="0"/>
              <a:t>27</a:t>
            </a:fld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2B88A3-51D3-EDAD-7738-6D97A69E6A02}"/>
              </a:ext>
            </a:extLst>
          </p:cNvPr>
          <p:cNvSpPr txBox="1"/>
          <p:nvPr/>
        </p:nvSpPr>
        <p:spPr>
          <a:xfrm>
            <a:off x="5990607" y="1498485"/>
            <a:ext cx="28370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D6F37"/>
                </a:solidFill>
              </a:rPr>
              <a:t>The Craftsman’s Mindset:</a:t>
            </a:r>
          </a:p>
          <a:p>
            <a:pPr marL="173038" indent="-173038">
              <a:buClr>
                <a:srgbClr val="234354"/>
              </a:buClr>
              <a:buFont typeface="Arial" panose="020B0604020202020204" pitchFamily="34" charset="0"/>
              <a:buChar char="•"/>
              <a:tabLst>
                <a:tab pos="173038" algn="l"/>
              </a:tabLst>
            </a:pPr>
            <a:r>
              <a:rPr lang="en-US" sz="2400" dirty="0"/>
              <a:t>This work is close-up and hands-on</a:t>
            </a:r>
          </a:p>
          <a:p>
            <a:pPr marL="173038" indent="-173038">
              <a:buClr>
                <a:srgbClr val="234354"/>
              </a:buClr>
              <a:buFont typeface="Arial" panose="020B0604020202020204" pitchFamily="34" charset="0"/>
              <a:buChar char="•"/>
              <a:tabLst>
                <a:tab pos="173038" algn="l"/>
              </a:tabLst>
            </a:pPr>
            <a:r>
              <a:rPr lang="en-US" sz="2400" dirty="0"/>
              <a:t>Messiness and imperfection are the norm</a:t>
            </a:r>
          </a:p>
          <a:p>
            <a:pPr marL="173038" indent="-173038">
              <a:buClr>
                <a:srgbClr val="234354"/>
              </a:buClr>
              <a:buFont typeface="Arial" panose="020B0604020202020204" pitchFamily="34" charset="0"/>
              <a:buChar char="•"/>
              <a:tabLst>
                <a:tab pos="173038" algn="l"/>
              </a:tabLst>
            </a:pPr>
            <a:r>
              <a:rPr lang="en-US" sz="2400" dirty="0"/>
              <a:t>Mastery comes from practice</a:t>
            </a:r>
          </a:p>
          <a:p>
            <a:pPr marL="173038" indent="-173038">
              <a:buClr>
                <a:srgbClr val="234354"/>
              </a:buClr>
              <a:buFont typeface="Arial" panose="020B0604020202020204" pitchFamily="34" charset="0"/>
              <a:buChar char="•"/>
              <a:tabLst>
                <a:tab pos="173038" algn="l"/>
              </a:tabLst>
            </a:pPr>
            <a:r>
              <a:rPr lang="en-US" sz="2400" dirty="0"/>
              <a:t>Not everyone will love what you create – nor do they have to!</a:t>
            </a:r>
            <a:endParaRPr lang="en-US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C1340C-5847-FD66-2F00-5806E23B694A}"/>
              </a:ext>
            </a:extLst>
          </p:cNvPr>
          <p:cNvSpPr txBox="1"/>
          <p:nvPr/>
        </p:nvSpPr>
        <p:spPr>
          <a:xfrm>
            <a:off x="499708" y="5230187"/>
            <a:ext cx="43769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ED6F37"/>
                </a:solidFill>
              </a:rPr>
              <a:t>Seven Steps for </a:t>
            </a:r>
          </a:p>
          <a:p>
            <a:pPr algn="ctr"/>
            <a:r>
              <a:rPr lang="en-US" sz="2800" b="1" dirty="0">
                <a:solidFill>
                  <a:srgbClr val="ED6F37"/>
                </a:solidFill>
              </a:rPr>
              <a:t>Crafting a Life of </a:t>
            </a:r>
          </a:p>
          <a:p>
            <a:pPr algn="ctr"/>
            <a:r>
              <a:rPr lang="en-US" sz="2800" b="1" dirty="0">
                <a:solidFill>
                  <a:srgbClr val="ED6F37"/>
                </a:solidFill>
              </a:rPr>
              <a:t>Greater Well-Being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EFD613-894D-E82B-D3E8-7326D985D798}"/>
              </a:ext>
            </a:extLst>
          </p:cNvPr>
          <p:cNvGrpSpPr/>
          <p:nvPr/>
        </p:nvGrpSpPr>
        <p:grpSpPr>
          <a:xfrm>
            <a:off x="206718" y="1318698"/>
            <a:ext cx="5561370" cy="3545208"/>
            <a:chOff x="1784166" y="1192932"/>
            <a:chExt cx="5575668" cy="544343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8EEE8D8-F7DF-BDBD-8015-23921BD303DC}"/>
                </a:ext>
              </a:extLst>
            </p:cNvPr>
            <p:cNvGrpSpPr/>
            <p:nvPr/>
          </p:nvGrpSpPr>
          <p:grpSpPr>
            <a:xfrm>
              <a:off x="1784166" y="1192932"/>
              <a:ext cx="5575668" cy="5443437"/>
              <a:chOff x="1398607" y="1129702"/>
              <a:chExt cx="5575668" cy="5443437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0CF099F-0588-2DA1-2C51-DD3A1F6991C1}"/>
                  </a:ext>
                </a:extLst>
              </p:cNvPr>
              <p:cNvSpPr/>
              <p:nvPr/>
            </p:nvSpPr>
            <p:spPr>
              <a:xfrm>
                <a:off x="3340716" y="1129702"/>
                <a:ext cx="1688836" cy="1488807"/>
              </a:xfrm>
              <a:custGeom>
                <a:avLst/>
                <a:gdLst>
                  <a:gd name="connsiteX0" fmla="*/ 0 w 1714901"/>
                  <a:gd name="connsiteY0" fmla="*/ 683218 h 1366436"/>
                  <a:gd name="connsiteX1" fmla="*/ 857451 w 1714901"/>
                  <a:gd name="connsiteY1" fmla="*/ 0 h 1366436"/>
                  <a:gd name="connsiteX2" fmla="*/ 1714902 w 1714901"/>
                  <a:gd name="connsiteY2" fmla="*/ 683218 h 1366436"/>
                  <a:gd name="connsiteX3" fmla="*/ 857451 w 1714901"/>
                  <a:gd name="connsiteY3" fmla="*/ 1366436 h 1366436"/>
                  <a:gd name="connsiteX4" fmla="*/ 0 w 1714901"/>
                  <a:gd name="connsiteY4" fmla="*/ 683218 h 1366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901" h="1366436">
                    <a:moveTo>
                      <a:pt x="0" y="683218"/>
                    </a:moveTo>
                    <a:cubicBezTo>
                      <a:pt x="0" y="305887"/>
                      <a:pt x="383894" y="0"/>
                      <a:pt x="857451" y="0"/>
                    </a:cubicBezTo>
                    <a:cubicBezTo>
                      <a:pt x="1331008" y="0"/>
                      <a:pt x="1714902" y="305887"/>
                      <a:pt x="1714902" y="683218"/>
                    </a:cubicBezTo>
                    <a:cubicBezTo>
                      <a:pt x="1714902" y="1060549"/>
                      <a:pt x="1331008" y="1366436"/>
                      <a:pt x="857451" y="1366436"/>
                    </a:cubicBezTo>
                    <a:cubicBezTo>
                      <a:pt x="383894" y="1366436"/>
                      <a:pt x="0" y="1060549"/>
                      <a:pt x="0" y="683218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74001" tIns="222970" rIns="274001" bIns="222970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800" b="1" kern="1200" dirty="0"/>
                  <a:t>Personalize</a:t>
                </a: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FA8697AB-9694-C70F-F1F8-B6BE4175D3D7}"/>
                  </a:ext>
                </a:extLst>
              </p:cNvPr>
              <p:cNvSpPr/>
              <p:nvPr/>
            </p:nvSpPr>
            <p:spPr>
              <a:xfrm rot="1522133">
                <a:off x="4944381" y="2054686"/>
                <a:ext cx="116545" cy="406158"/>
              </a:xfrm>
              <a:custGeom>
                <a:avLst/>
                <a:gdLst>
                  <a:gd name="connsiteX0" fmla="*/ 0 w 116545"/>
                  <a:gd name="connsiteY0" fmla="*/ 81232 h 406158"/>
                  <a:gd name="connsiteX1" fmla="*/ 58273 w 116545"/>
                  <a:gd name="connsiteY1" fmla="*/ 81232 h 406158"/>
                  <a:gd name="connsiteX2" fmla="*/ 58273 w 116545"/>
                  <a:gd name="connsiteY2" fmla="*/ 0 h 406158"/>
                  <a:gd name="connsiteX3" fmla="*/ 116545 w 116545"/>
                  <a:gd name="connsiteY3" fmla="*/ 203079 h 406158"/>
                  <a:gd name="connsiteX4" fmla="*/ 58273 w 116545"/>
                  <a:gd name="connsiteY4" fmla="*/ 406158 h 406158"/>
                  <a:gd name="connsiteX5" fmla="*/ 58273 w 116545"/>
                  <a:gd name="connsiteY5" fmla="*/ 324926 h 406158"/>
                  <a:gd name="connsiteX6" fmla="*/ 0 w 116545"/>
                  <a:gd name="connsiteY6" fmla="*/ 324926 h 406158"/>
                  <a:gd name="connsiteX7" fmla="*/ 0 w 116545"/>
                  <a:gd name="connsiteY7" fmla="*/ 81232 h 40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6545" h="406158">
                    <a:moveTo>
                      <a:pt x="0" y="81232"/>
                    </a:moveTo>
                    <a:lnTo>
                      <a:pt x="58273" y="81232"/>
                    </a:lnTo>
                    <a:lnTo>
                      <a:pt x="58273" y="0"/>
                    </a:lnTo>
                    <a:lnTo>
                      <a:pt x="116545" y="203079"/>
                    </a:lnTo>
                    <a:lnTo>
                      <a:pt x="58273" y="406158"/>
                    </a:lnTo>
                    <a:lnTo>
                      <a:pt x="58273" y="324926"/>
                    </a:lnTo>
                    <a:lnTo>
                      <a:pt x="0" y="324926"/>
                    </a:lnTo>
                    <a:lnTo>
                      <a:pt x="0" y="81232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81231" rIns="34962" bIns="81232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800" b="1" kern="120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DF98CF34-2E77-884F-388B-D3002511BEE6}"/>
                  </a:ext>
                </a:extLst>
              </p:cNvPr>
              <p:cNvSpPr/>
              <p:nvPr/>
            </p:nvSpPr>
            <p:spPr>
              <a:xfrm>
                <a:off x="5042380" y="1895774"/>
                <a:ext cx="1519337" cy="1488807"/>
              </a:xfrm>
              <a:custGeom>
                <a:avLst/>
                <a:gdLst>
                  <a:gd name="connsiteX0" fmla="*/ 0 w 1542786"/>
                  <a:gd name="connsiteY0" fmla="*/ 683218 h 1366436"/>
                  <a:gd name="connsiteX1" fmla="*/ 771393 w 1542786"/>
                  <a:gd name="connsiteY1" fmla="*/ 0 h 1366436"/>
                  <a:gd name="connsiteX2" fmla="*/ 1542786 w 1542786"/>
                  <a:gd name="connsiteY2" fmla="*/ 683218 h 1366436"/>
                  <a:gd name="connsiteX3" fmla="*/ 771393 w 1542786"/>
                  <a:gd name="connsiteY3" fmla="*/ 1366436 h 1366436"/>
                  <a:gd name="connsiteX4" fmla="*/ 0 w 1542786"/>
                  <a:gd name="connsiteY4" fmla="*/ 683218 h 1366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2786" h="1366436">
                    <a:moveTo>
                      <a:pt x="0" y="683218"/>
                    </a:moveTo>
                    <a:cubicBezTo>
                      <a:pt x="0" y="305887"/>
                      <a:pt x="345364" y="0"/>
                      <a:pt x="771393" y="0"/>
                    </a:cubicBezTo>
                    <a:cubicBezTo>
                      <a:pt x="1197422" y="0"/>
                      <a:pt x="1542786" y="305887"/>
                      <a:pt x="1542786" y="683218"/>
                    </a:cubicBezTo>
                    <a:cubicBezTo>
                      <a:pt x="1542786" y="1060549"/>
                      <a:pt x="1197422" y="1366436"/>
                      <a:pt x="771393" y="1366436"/>
                    </a:cubicBezTo>
                    <a:cubicBezTo>
                      <a:pt x="345364" y="1366436"/>
                      <a:pt x="0" y="1060549"/>
                      <a:pt x="0" y="683218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48796" tIns="222970" rIns="248796" bIns="222970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800" b="1" kern="1200" dirty="0"/>
                  <a:t>Evaluate</a:t>
                </a: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C3B0D708-1DFA-8BBE-68FC-D108232CCF1E}"/>
                  </a:ext>
                </a:extLst>
              </p:cNvPr>
              <p:cNvSpPr/>
              <p:nvPr/>
            </p:nvSpPr>
            <p:spPr>
              <a:xfrm rot="4615839">
                <a:off x="5870444" y="3307675"/>
                <a:ext cx="238709" cy="406158"/>
              </a:xfrm>
              <a:custGeom>
                <a:avLst/>
                <a:gdLst>
                  <a:gd name="connsiteX0" fmla="*/ 0 w 238709"/>
                  <a:gd name="connsiteY0" fmla="*/ 81232 h 406158"/>
                  <a:gd name="connsiteX1" fmla="*/ 119355 w 238709"/>
                  <a:gd name="connsiteY1" fmla="*/ 81232 h 406158"/>
                  <a:gd name="connsiteX2" fmla="*/ 119355 w 238709"/>
                  <a:gd name="connsiteY2" fmla="*/ 0 h 406158"/>
                  <a:gd name="connsiteX3" fmla="*/ 238709 w 238709"/>
                  <a:gd name="connsiteY3" fmla="*/ 203079 h 406158"/>
                  <a:gd name="connsiteX4" fmla="*/ 119355 w 238709"/>
                  <a:gd name="connsiteY4" fmla="*/ 406158 h 406158"/>
                  <a:gd name="connsiteX5" fmla="*/ 119355 w 238709"/>
                  <a:gd name="connsiteY5" fmla="*/ 324926 h 406158"/>
                  <a:gd name="connsiteX6" fmla="*/ 0 w 238709"/>
                  <a:gd name="connsiteY6" fmla="*/ 324926 h 406158"/>
                  <a:gd name="connsiteX7" fmla="*/ 0 w 238709"/>
                  <a:gd name="connsiteY7" fmla="*/ 81232 h 40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8709" h="406158">
                    <a:moveTo>
                      <a:pt x="0" y="81232"/>
                    </a:moveTo>
                    <a:lnTo>
                      <a:pt x="119355" y="81232"/>
                    </a:lnTo>
                    <a:lnTo>
                      <a:pt x="119355" y="0"/>
                    </a:lnTo>
                    <a:lnTo>
                      <a:pt x="238709" y="203079"/>
                    </a:lnTo>
                    <a:lnTo>
                      <a:pt x="119355" y="406158"/>
                    </a:lnTo>
                    <a:lnTo>
                      <a:pt x="119355" y="324926"/>
                    </a:lnTo>
                    <a:lnTo>
                      <a:pt x="0" y="324926"/>
                    </a:lnTo>
                    <a:lnTo>
                      <a:pt x="0" y="81232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-1" tIns="81231" rIns="71613" bIns="81232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800" b="1" kern="120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D9857BA-48BB-23E4-3D21-983D00A51C5E}"/>
                  </a:ext>
                </a:extLst>
              </p:cNvPr>
              <p:cNvSpPr/>
              <p:nvPr/>
            </p:nvSpPr>
            <p:spPr>
              <a:xfrm>
                <a:off x="5454938" y="3672940"/>
                <a:ext cx="1519337" cy="1488807"/>
              </a:xfrm>
              <a:custGeom>
                <a:avLst/>
                <a:gdLst>
                  <a:gd name="connsiteX0" fmla="*/ 0 w 1542786"/>
                  <a:gd name="connsiteY0" fmla="*/ 683218 h 1366436"/>
                  <a:gd name="connsiteX1" fmla="*/ 771393 w 1542786"/>
                  <a:gd name="connsiteY1" fmla="*/ 0 h 1366436"/>
                  <a:gd name="connsiteX2" fmla="*/ 1542786 w 1542786"/>
                  <a:gd name="connsiteY2" fmla="*/ 683218 h 1366436"/>
                  <a:gd name="connsiteX3" fmla="*/ 771393 w 1542786"/>
                  <a:gd name="connsiteY3" fmla="*/ 1366436 h 1366436"/>
                  <a:gd name="connsiteX4" fmla="*/ 0 w 1542786"/>
                  <a:gd name="connsiteY4" fmla="*/ 683218 h 1366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2786" h="1366436">
                    <a:moveTo>
                      <a:pt x="0" y="683218"/>
                    </a:moveTo>
                    <a:cubicBezTo>
                      <a:pt x="0" y="305887"/>
                      <a:pt x="345364" y="0"/>
                      <a:pt x="771393" y="0"/>
                    </a:cubicBezTo>
                    <a:cubicBezTo>
                      <a:pt x="1197422" y="0"/>
                      <a:pt x="1542786" y="305887"/>
                      <a:pt x="1542786" y="683218"/>
                    </a:cubicBezTo>
                    <a:cubicBezTo>
                      <a:pt x="1542786" y="1060549"/>
                      <a:pt x="1197422" y="1366436"/>
                      <a:pt x="771393" y="1366436"/>
                    </a:cubicBezTo>
                    <a:cubicBezTo>
                      <a:pt x="345364" y="1366436"/>
                      <a:pt x="0" y="1060549"/>
                      <a:pt x="0" y="683218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48796" tIns="222970" rIns="248796" bIns="222970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800" b="1" kern="1200" dirty="0"/>
                  <a:t>Clarify &amp; Prioritize</a:t>
                </a: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BC6552E-AE5D-B2F6-7D4A-9372D754243F}"/>
                  </a:ext>
                </a:extLst>
              </p:cNvPr>
              <p:cNvSpPr/>
              <p:nvPr/>
            </p:nvSpPr>
            <p:spPr>
              <a:xfrm rot="18514286">
                <a:off x="5538277" y="4904105"/>
                <a:ext cx="200173" cy="406159"/>
              </a:xfrm>
              <a:custGeom>
                <a:avLst/>
                <a:gdLst>
                  <a:gd name="connsiteX0" fmla="*/ 0 w 200172"/>
                  <a:gd name="connsiteY0" fmla="*/ 81232 h 406158"/>
                  <a:gd name="connsiteX1" fmla="*/ 100086 w 200172"/>
                  <a:gd name="connsiteY1" fmla="*/ 81232 h 406158"/>
                  <a:gd name="connsiteX2" fmla="*/ 100086 w 200172"/>
                  <a:gd name="connsiteY2" fmla="*/ 0 h 406158"/>
                  <a:gd name="connsiteX3" fmla="*/ 200172 w 200172"/>
                  <a:gd name="connsiteY3" fmla="*/ 203079 h 406158"/>
                  <a:gd name="connsiteX4" fmla="*/ 100086 w 200172"/>
                  <a:gd name="connsiteY4" fmla="*/ 406158 h 406158"/>
                  <a:gd name="connsiteX5" fmla="*/ 100086 w 200172"/>
                  <a:gd name="connsiteY5" fmla="*/ 324926 h 406158"/>
                  <a:gd name="connsiteX6" fmla="*/ 0 w 200172"/>
                  <a:gd name="connsiteY6" fmla="*/ 324926 h 406158"/>
                  <a:gd name="connsiteX7" fmla="*/ 0 w 200172"/>
                  <a:gd name="connsiteY7" fmla="*/ 81232 h 40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172" h="406158">
                    <a:moveTo>
                      <a:pt x="200171" y="324926"/>
                    </a:moveTo>
                    <a:lnTo>
                      <a:pt x="100086" y="324926"/>
                    </a:lnTo>
                    <a:lnTo>
                      <a:pt x="100086" y="406158"/>
                    </a:lnTo>
                    <a:lnTo>
                      <a:pt x="1" y="203079"/>
                    </a:lnTo>
                    <a:lnTo>
                      <a:pt x="100086" y="0"/>
                    </a:lnTo>
                    <a:lnTo>
                      <a:pt x="100086" y="81232"/>
                    </a:lnTo>
                    <a:lnTo>
                      <a:pt x="200171" y="81232"/>
                    </a:lnTo>
                    <a:lnTo>
                      <a:pt x="200171" y="324926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0051" tIns="81232" rIns="1" bIns="81232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800" b="1" kern="120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AC635EB-C322-CE5F-A9CC-7CC4C63EEE32}"/>
                  </a:ext>
                </a:extLst>
              </p:cNvPr>
              <p:cNvSpPr/>
              <p:nvPr/>
            </p:nvSpPr>
            <p:spPr>
              <a:xfrm>
                <a:off x="4329391" y="5084332"/>
                <a:ext cx="1519337" cy="1488807"/>
              </a:xfrm>
              <a:custGeom>
                <a:avLst/>
                <a:gdLst>
                  <a:gd name="connsiteX0" fmla="*/ 0 w 1542786"/>
                  <a:gd name="connsiteY0" fmla="*/ 683218 h 1366436"/>
                  <a:gd name="connsiteX1" fmla="*/ 771393 w 1542786"/>
                  <a:gd name="connsiteY1" fmla="*/ 0 h 1366436"/>
                  <a:gd name="connsiteX2" fmla="*/ 1542786 w 1542786"/>
                  <a:gd name="connsiteY2" fmla="*/ 683218 h 1366436"/>
                  <a:gd name="connsiteX3" fmla="*/ 771393 w 1542786"/>
                  <a:gd name="connsiteY3" fmla="*/ 1366436 h 1366436"/>
                  <a:gd name="connsiteX4" fmla="*/ 0 w 1542786"/>
                  <a:gd name="connsiteY4" fmla="*/ 683218 h 1366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2786" h="1366436">
                    <a:moveTo>
                      <a:pt x="0" y="683218"/>
                    </a:moveTo>
                    <a:cubicBezTo>
                      <a:pt x="0" y="305887"/>
                      <a:pt x="345364" y="0"/>
                      <a:pt x="771393" y="0"/>
                    </a:cubicBezTo>
                    <a:cubicBezTo>
                      <a:pt x="1197422" y="0"/>
                      <a:pt x="1542786" y="305887"/>
                      <a:pt x="1542786" y="683218"/>
                    </a:cubicBezTo>
                    <a:cubicBezTo>
                      <a:pt x="1542786" y="1060549"/>
                      <a:pt x="1197422" y="1366436"/>
                      <a:pt x="771393" y="1366436"/>
                    </a:cubicBezTo>
                    <a:cubicBezTo>
                      <a:pt x="345364" y="1366436"/>
                      <a:pt x="0" y="1060549"/>
                      <a:pt x="0" y="683218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48796" tIns="222970" rIns="248796" bIns="222970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800" b="1" kern="1200" dirty="0"/>
                  <a:t>Strategize &amp; Start</a:t>
                </a: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3287B0E-B602-EDAE-6A2B-036B3BF5BF63}"/>
                  </a:ext>
                </a:extLst>
              </p:cNvPr>
              <p:cNvSpPr/>
              <p:nvPr/>
            </p:nvSpPr>
            <p:spPr>
              <a:xfrm rot="12250">
                <a:off x="4114166" y="5611051"/>
                <a:ext cx="131798" cy="406159"/>
              </a:xfrm>
              <a:custGeom>
                <a:avLst/>
                <a:gdLst>
                  <a:gd name="connsiteX0" fmla="*/ 0 w 131797"/>
                  <a:gd name="connsiteY0" fmla="*/ 81232 h 406158"/>
                  <a:gd name="connsiteX1" fmla="*/ 65899 w 131797"/>
                  <a:gd name="connsiteY1" fmla="*/ 81232 h 406158"/>
                  <a:gd name="connsiteX2" fmla="*/ 65899 w 131797"/>
                  <a:gd name="connsiteY2" fmla="*/ 0 h 406158"/>
                  <a:gd name="connsiteX3" fmla="*/ 131797 w 131797"/>
                  <a:gd name="connsiteY3" fmla="*/ 203079 h 406158"/>
                  <a:gd name="connsiteX4" fmla="*/ 65899 w 131797"/>
                  <a:gd name="connsiteY4" fmla="*/ 406158 h 406158"/>
                  <a:gd name="connsiteX5" fmla="*/ 65899 w 131797"/>
                  <a:gd name="connsiteY5" fmla="*/ 324926 h 406158"/>
                  <a:gd name="connsiteX6" fmla="*/ 0 w 131797"/>
                  <a:gd name="connsiteY6" fmla="*/ 324926 h 406158"/>
                  <a:gd name="connsiteX7" fmla="*/ 0 w 131797"/>
                  <a:gd name="connsiteY7" fmla="*/ 81232 h 40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797" h="406158">
                    <a:moveTo>
                      <a:pt x="131796" y="324926"/>
                    </a:moveTo>
                    <a:lnTo>
                      <a:pt x="65898" y="324926"/>
                    </a:lnTo>
                    <a:lnTo>
                      <a:pt x="65898" y="406158"/>
                    </a:lnTo>
                    <a:lnTo>
                      <a:pt x="1" y="203079"/>
                    </a:lnTo>
                    <a:lnTo>
                      <a:pt x="65898" y="0"/>
                    </a:lnTo>
                    <a:lnTo>
                      <a:pt x="65898" y="81232"/>
                    </a:lnTo>
                    <a:lnTo>
                      <a:pt x="131796" y="81232"/>
                    </a:lnTo>
                    <a:lnTo>
                      <a:pt x="131796" y="324926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9539" tIns="81232" rIns="0" bIns="81232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800" b="1" kern="120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22DCE76-9587-99D2-E5A4-1F0CF7735437}"/>
                  </a:ext>
                </a:extLst>
              </p:cNvPr>
              <p:cNvSpPr/>
              <p:nvPr/>
            </p:nvSpPr>
            <p:spPr>
              <a:xfrm>
                <a:off x="2537944" y="5077948"/>
                <a:ext cx="1519337" cy="1488807"/>
              </a:xfrm>
              <a:custGeom>
                <a:avLst/>
                <a:gdLst>
                  <a:gd name="connsiteX0" fmla="*/ 0 w 1542786"/>
                  <a:gd name="connsiteY0" fmla="*/ 683218 h 1366436"/>
                  <a:gd name="connsiteX1" fmla="*/ 771393 w 1542786"/>
                  <a:gd name="connsiteY1" fmla="*/ 0 h 1366436"/>
                  <a:gd name="connsiteX2" fmla="*/ 1542786 w 1542786"/>
                  <a:gd name="connsiteY2" fmla="*/ 683218 h 1366436"/>
                  <a:gd name="connsiteX3" fmla="*/ 771393 w 1542786"/>
                  <a:gd name="connsiteY3" fmla="*/ 1366436 h 1366436"/>
                  <a:gd name="connsiteX4" fmla="*/ 0 w 1542786"/>
                  <a:gd name="connsiteY4" fmla="*/ 683218 h 1366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2786" h="1366436">
                    <a:moveTo>
                      <a:pt x="0" y="683218"/>
                    </a:moveTo>
                    <a:cubicBezTo>
                      <a:pt x="0" y="305887"/>
                      <a:pt x="345364" y="0"/>
                      <a:pt x="771393" y="0"/>
                    </a:cubicBezTo>
                    <a:cubicBezTo>
                      <a:pt x="1197422" y="0"/>
                      <a:pt x="1542786" y="305887"/>
                      <a:pt x="1542786" y="683218"/>
                    </a:cubicBezTo>
                    <a:cubicBezTo>
                      <a:pt x="1542786" y="1060549"/>
                      <a:pt x="1197422" y="1366436"/>
                      <a:pt x="771393" y="1366436"/>
                    </a:cubicBezTo>
                    <a:cubicBezTo>
                      <a:pt x="345364" y="1366436"/>
                      <a:pt x="0" y="1060549"/>
                      <a:pt x="0" y="683218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48796" tIns="222970" rIns="248796" bIns="222970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800" b="1" kern="1200" dirty="0"/>
                  <a:t>Connect</a:t>
                </a: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ED8BC56-EF2E-1079-2D8D-6DF7F51596CA}"/>
                  </a:ext>
                </a:extLst>
              </p:cNvPr>
              <p:cNvSpPr/>
              <p:nvPr/>
            </p:nvSpPr>
            <p:spPr>
              <a:xfrm rot="3057660">
                <a:off x="2613830" y="4909770"/>
                <a:ext cx="201407" cy="406159"/>
              </a:xfrm>
              <a:custGeom>
                <a:avLst/>
                <a:gdLst>
                  <a:gd name="connsiteX0" fmla="*/ 0 w 201406"/>
                  <a:gd name="connsiteY0" fmla="*/ 81232 h 406158"/>
                  <a:gd name="connsiteX1" fmla="*/ 100703 w 201406"/>
                  <a:gd name="connsiteY1" fmla="*/ 81232 h 406158"/>
                  <a:gd name="connsiteX2" fmla="*/ 100703 w 201406"/>
                  <a:gd name="connsiteY2" fmla="*/ 0 h 406158"/>
                  <a:gd name="connsiteX3" fmla="*/ 201406 w 201406"/>
                  <a:gd name="connsiteY3" fmla="*/ 203079 h 406158"/>
                  <a:gd name="connsiteX4" fmla="*/ 100703 w 201406"/>
                  <a:gd name="connsiteY4" fmla="*/ 406158 h 406158"/>
                  <a:gd name="connsiteX5" fmla="*/ 100703 w 201406"/>
                  <a:gd name="connsiteY5" fmla="*/ 324926 h 406158"/>
                  <a:gd name="connsiteX6" fmla="*/ 0 w 201406"/>
                  <a:gd name="connsiteY6" fmla="*/ 324926 h 406158"/>
                  <a:gd name="connsiteX7" fmla="*/ 0 w 201406"/>
                  <a:gd name="connsiteY7" fmla="*/ 81232 h 40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406" h="406158">
                    <a:moveTo>
                      <a:pt x="201405" y="324926"/>
                    </a:moveTo>
                    <a:lnTo>
                      <a:pt x="100703" y="324926"/>
                    </a:lnTo>
                    <a:lnTo>
                      <a:pt x="100703" y="406158"/>
                    </a:lnTo>
                    <a:lnTo>
                      <a:pt x="1" y="203079"/>
                    </a:lnTo>
                    <a:lnTo>
                      <a:pt x="100703" y="0"/>
                    </a:lnTo>
                    <a:lnTo>
                      <a:pt x="100703" y="81232"/>
                    </a:lnTo>
                    <a:lnTo>
                      <a:pt x="201405" y="81232"/>
                    </a:lnTo>
                    <a:lnTo>
                      <a:pt x="201405" y="324926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0422" tIns="81232" rIns="0" bIns="81232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800" b="1" kern="120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768D197-5140-C1F0-FE0B-5A877262EE26}"/>
                  </a:ext>
                </a:extLst>
              </p:cNvPr>
              <p:cNvSpPr/>
              <p:nvPr/>
            </p:nvSpPr>
            <p:spPr>
              <a:xfrm>
                <a:off x="1398607" y="3672940"/>
                <a:ext cx="1519337" cy="1488807"/>
              </a:xfrm>
              <a:custGeom>
                <a:avLst/>
                <a:gdLst>
                  <a:gd name="connsiteX0" fmla="*/ 0 w 1542786"/>
                  <a:gd name="connsiteY0" fmla="*/ 683218 h 1366436"/>
                  <a:gd name="connsiteX1" fmla="*/ 771393 w 1542786"/>
                  <a:gd name="connsiteY1" fmla="*/ 0 h 1366436"/>
                  <a:gd name="connsiteX2" fmla="*/ 1542786 w 1542786"/>
                  <a:gd name="connsiteY2" fmla="*/ 683218 h 1366436"/>
                  <a:gd name="connsiteX3" fmla="*/ 771393 w 1542786"/>
                  <a:gd name="connsiteY3" fmla="*/ 1366436 h 1366436"/>
                  <a:gd name="connsiteX4" fmla="*/ 0 w 1542786"/>
                  <a:gd name="connsiteY4" fmla="*/ 683218 h 1366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2786" h="1366436">
                    <a:moveTo>
                      <a:pt x="0" y="683218"/>
                    </a:moveTo>
                    <a:cubicBezTo>
                      <a:pt x="0" y="305887"/>
                      <a:pt x="345364" y="0"/>
                      <a:pt x="771393" y="0"/>
                    </a:cubicBezTo>
                    <a:cubicBezTo>
                      <a:pt x="1197422" y="0"/>
                      <a:pt x="1542786" y="305887"/>
                      <a:pt x="1542786" y="683218"/>
                    </a:cubicBezTo>
                    <a:cubicBezTo>
                      <a:pt x="1542786" y="1060549"/>
                      <a:pt x="1197422" y="1366436"/>
                      <a:pt x="771393" y="1366436"/>
                    </a:cubicBezTo>
                    <a:cubicBezTo>
                      <a:pt x="345364" y="1366436"/>
                      <a:pt x="0" y="1060549"/>
                      <a:pt x="0" y="683218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48796" tIns="222970" rIns="248796" bIns="222970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800" b="1" kern="1200" dirty="0"/>
                  <a:t>Track &amp;Tinker</a:t>
                </a: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13A47A92-5F2A-4629-99C7-6D2BABE6C074}"/>
                  </a:ext>
                </a:extLst>
              </p:cNvPr>
              <p:cNvSpPr/>
              <p:nvPr/>
            </p:nvSpPr>
            <p:spPr>
              <a:xfrm rot="16971429">
                <a:off x="2226351" y="3329161"/>
                <a:ext cx="228668" cy="406158"/>
              </a:xfrm>
              <a:custGeom>
                <a:avLst/>
                <a:gdLst>
                  <a:gd name="connsiteX0" fmla="*/ 0 w 228668"/>
                  <a:gd name="connsiteY0" fmla="*/ 81232 h 406158"/>
                  <a:gd name="connsiteX1" fmla="*/ 114334 w 228668"/>
                  <a:gd name="connsiteY1" fmla="*/ 81232 h 406158"/>
                  <a:gd name="connsiteX2" fmla="*/ 114334 w 228668"/>
                  <a:gd name="connsiteY2" fmla="*/ 0 h 406158"/>
                  <a:gd name="connsiteX3" fmla="*/ 228668 w 228668"/>
                  <a:gd name="connsiteY3" fmla="*/ 203079 h 406158"/>
                  <a:gd name="connsiteX4" fmla="*/ 114334 w 228668"/>
                  <a:gd name="connsiteY4" fmla="*/ 406158 h 406158"/>
                  <a:gd name="connsiteX5" fmla="*/ 114334 w 228668"/>
                  <a:gd name="connsiteY5" fmla="*/ 324926 h 406158"/>
                  <a:gd name="connsiteX6" fmla="*/ 0 w 228668"/>
                  <a:gd name="connsiteY6" fmla="*/ 324926 h 406158"/>
                  <a:gd name="connsiteX7" fmla="*/ 0 w 228668"/>
                  <a:gd name="connsiteY7" fmla="*/ 81232 h 40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668" h="406158">
                    <a:moveTo>
                      <a:pt x="0" y="81232"/>
                    </a:moveTo>
                    <a:lnTo>
                      <a:pt x="114334" y="81232"/>
                    </a:lnTo>
                    <a:lnTo>
                      <a:pt x="114334" y="0"/>
                    </a:lnTo>
                    <a:lnTo>
                      <a:pt x="228668" y="203079"/>
                    </a:lnTo>
                    <a:lnTo>
                      <a:pt x="114334" y="406158"/>
                    </a:lnTo>
                    <a:lnTo>
                      <a:pt x="114334" y="324926"/>
                    </a:lnTo>
                    <a:lnTo>
                      <a:pt x="0" y="324926"/>
                    </a:lnTo>
                    <a:lnTo>
                      <a:pt x="0" y="81232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81232" rIns="68599" bIns="81231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800" b="1" kern="120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27DBE1F-8F04-8A02-5258-FD342AB7E665}"/>
                  </a:ext>
                </a:extLst>
              </p:cNvPr>
              <p:cNvSpPr/>
              <p:nvPr/>
            </p:nvSpPr>
            <p:spPr>
              <a:xfrm>
                <a:off x="1800310" y="1912964"/>
                <a:ext cx="1519337" cy="1488807"/>
              </a:xfrm>
              <a:custGeom>
                <a:avLst/>
                <a:gdLst>
                  <a:gd name="connsiteX0" fmla="*/ 0 w 1542786"/>
                  <a:gd name="connsiteY0" fmla="*/ 683218 h 1366436"/>
                  <a:gd name="connsiteX1" fmla="*/ 771393 w 1542786"/>
                  <a:gd name="connsiteY1" fmla="*/ 0 h 1366436"/>
                  <a:gd name="connsiteX2" fmla="*/ 1542786 w 1542786"/>
                  <a:gd name="connsiteY2" fmla="*/ 683218 h 1366436"/>
                  <a:gd name="connsiteX3" fmla="*/ 771393 w 1542786"/>
                  <a:gd name="connsiteY3" fmla="*/ 1366436 h 1366436"/>
                  <a:gd name="connsiteX4" fmla="*/ 0 w 1542786"/>
                  <a:gd name="connsiteY4" fmla="*/ 683218 h 1366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2786" h="1366436">
                    <a:moveTo>
                      <a:pt x="0" y="683218"/>
                    </a:moveTo>
                    <a:cubicBezTo>
                      <a:pt x="0" y="305887"/>
                      <a:pt x="345364" y="0"/>
                      <a:pt x="771393" y="0"/>
                    </a:cubicBezTo>
                    <a:cubicBezTo>
                      <a:pt x="1197422" y="0"/>
                      <a:pt x="1542786" y="305887"/>
                      <a:pt x="1542786" y="683218"/>
                    </a:cubicBezTo>
                    <a:cubicBezTo>
                      <a:pt x="1542786" y="1060549"/>
                      <a:pt x="1197422" y="1366436"/>
                      <a:pt x="771393" y="1366436"/>
                    </a:cubicBezTo>
                    <a:cubicBezTo>
                      <a:pt x="345364" y="1366436"/>
                      <a:pt x="0" y="1060549"/>
                      <a:pt x="0" y="683218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48796" tIns="222970" rIns="248796" bIns="222970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800" b="1" kern="1200" dirty="0"/>
                  <a:t>Savor &amp; Celebrate</a:t>
                </a: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AE4D35C-9CE9-E6F6-EB3B-4B1F7349B42D}"/>
                  </a:ext>
                </a:extLst>
              </p:cNvPr>
              <p:cNvSpPr/>
              <p:nvPr/>
            </p:nvSpPr>
            <p:spPr>
              <a:xfrm rot="20057143">
                <a:off x="3261697" y="2066302"/>
                <a:ext cx="126435" cy="406158"/>
              </a:xfrm>
              <a:custGeom>
                <a:avLst/>
                <a:gdLst>
                  <a:gd name="connsiteX0" fmla="*/ 0 w 126435"/>
                  <a:gd name="connsiteY0" fmla="*/ 81232 h 406158"/>
                  <a:gd name="connsiteX1" fmla="*/ 63218 w 126435"/>
                  <a:gd name="connsiteY1" fmla="*/ 81232 h 406158"/>
                  <a:gd name="connsiteX2" fmla="*/ 63218 w 126435"/>
                  <a:gd name="connsiteY2" fmla="*/ 0 h 406158"/>
                  <a:gd name="connsiteX3" fmla="*/ 126435 w 126435"/>
                  <a:gd name="connsiteY3" fmla="*/ 203079 h 406158"/>
                  <a:gd name="connsiteX4" fmla="*/ 63218 w 126435"/>
                  <a:gd name="connsiteY4" fmla="*/ 406158 h 406158"/>
                  <a:gd name="connsiteX5" fmla="*/ 63218 w 126435"/>
                  <a:gd name="connsiteY5" fmla="*/ 324926 h 406158"/>
                  <a:gd name="connsiteX6" fmla="*/ 0 w 126435"/>
                  <a:gd name="connsiteY6" fmla="*/ 324926 h 406158"/>
                  <a:gd name="connsiteX7" fmla="*/ 0 w 126435"/>
                  <a:gd name="connsiteY7" fmla="*/ 81232 h 40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435" h="406158">
                    <a:moveTo>
                      <a:pt x="0" y="81232"/>
                    </a:moveTo>
                    <a:lnTo>
                      <a:pt x="63218" y="81232"/>
                    </a:lnTo>
                    <a:lnTo>
                      <a:pt x="63218" y="0"/>
                    </a:lnTo>
                    <a:lnTo>
                      <a:pt x="126435" y="203079"/>
                    </a:lnTo>
                    <a:lnTo>
                      <a:pt x="63218" y="406158"/>
                    </a:lnTo>
                    <a:lnTo>
                      <a:pt x="63218" y="324926"/>
                    </a:lnTo>
                    <a:lnTo>
                      <a:pt x="0" y="324926"/>
                    </a:lnTo>
                    <a:lnTo>
                      <a:pt x="0" y="81232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-1" tIns="81232" rIns="37930" bIns="81231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800" b="1" kern="1200"/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5592594-259A-7073-5C6C-376E10F45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1701" y="2895011"/>
              <a:ext cx="2252551" cy="225255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BACBD78-3B9F-DD33-CC5E-F352FB9A8B75}"/>
                </a:ext>
              </a:extLst>
            </p:cNvPr>
            <p:cNvGrpSpPr/>
            <p:nvPr/>
          </p:nvGrpSpPr>
          <p:grpSpPr>
            <a:xfrm rot="695415">
              <a:off x="2345488" y="1224311"/>
              <a:ext cx="1396332" cy="668790"/>
              <a:chOff x="267042" y="2544550"/>
              <a:chExt cx="1551562" cy="749029"/>
            </a:xfrm>
            <a:solidFill>
              <a:srgbClr val="498187"/>
            </a:solidFill>
          </p:grpSpPr>
          <p:sp>
            <p:nvSpPr>
              <p:cNvPr id="8" name="Arrow: Right 7">
                <a:extLst>
                  <a:ext uri="{FF2B5EF4-FFF2-40B4-BE49-F238E27FC236}">
                    <a16:creationId xmlns:a16="http://schemas.microsoft.com/office/drawing/2014/main" id="{5DE0A3D7-3820-E3A3-7178-201188B5D6EC}"/>
                  </a:ext>
                </a:extLst>
              </p:cNvPr>
              <p:cNvSpPr/>
              <p:nvPr/>
            </p:nvSpPr>
            <p:spPr>
              <a:xfrm>
                <a:off x="267042" y="2544550"/>
                <a:ext cx="1551562" cy="749029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42220"/>
                  </a:solidFill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28EC6F3-17DF-C047-85EB-A06D8E8F9A1E}"/>
                  </a:ext>
                </a:extLst>
              </p:cNvPr>
              <p:cNvSpPr txBox="1"/>
              <p:nvPr/>
            </p:nvSpPr>
            <p:spPr>
              <a:xfrm>
                <a:off x="301447" y="2589688"/>
                <a:ext cx="12840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b="1" dirty="0">
                    <a:solidFill>
                      <a:schemeClr val="bg1"/>
                    </a:solidFill>
                  </a:rPr>
                  <a:t>Start Here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51110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628" y="347687"/>
            <a:ext cx="6268260" cy="530986"/>
          </a:xfrm>
        </p:spPr>
        <p:txBody>
          <a:bodyPr>
            <a:normAutofit/>
          </a:bodyPr>
          <a:lstStyle/>
          <a:p>
            <a:r>
              <a:rPr lang="en-US" dirty="0"/>
              <a:t>Personalize and Evaluate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41186" y="6364182"/>
            <a:ext cx="2057400" cy="365125"/>
          </a:xfrm>
        </p:spPr>
        <p:txBody>
          <a:bodyPr/>
          <a:lstStyle/>
          <a:p>
            <a:fld id="{59381D09-FAF7-4479-8740-F4BD70AE1DD4}" type="slidenum">
              <a:rPr lang="en-US" smtClean="0"/>
              <a:t>28</a:t>
            </a:fld>
            <a:endParaRPr lang="en-US" dirty="0"/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A50E681F-D5DD-6EE2-BA96-DBFDB212FD66}"/>
              </a:ext>
            </a:extLst>
          </p:cNvPr>
          <p:cNvGraphicFramePr>
            <a:graphicFrameLocks noGrp="1"/>
          </p:cNvGraphicFramePr>
          <p:nvPr/>
        </p:nvGraphicFramePr>
        <p:xfrm>
          <a:off x="496236" y="1286029"/>
          <a:ext cx="7822013" cy="3968884"/>
        </p:xfrm>
        <a:graphic>
          <a:graphicData uri="http://schemas.openxmlformats.org/drawingml/2006/table">
            <a:tbl>
              <a:tblPr/>
              <a:tblGrid>
                <a:gridCol w="2285504">
                  <a:extLst>
                    <a:ext uri="{9D8B030D-6E8A-4147-A177-3AD203B41FA5}">
                      <a16:colId xmlns:a16="http://schemas.microsoft.com/office/drawing/2014/main" val="2003175732"/>
                    </a:ext>
                  </a:extLst>
                </a:gridCol>
                <a:gridCol w="2869949">
                  <a:extLst>
                    <a:ext uri="{9D8B030D-6E8A-4147-A177-3AD203B41FA5}">
                      <a16:colId xmlns:a16="http://schemas.microsoft.com/office/drawing/2014/main" val="4039596238"/>
                    </a:ext>
                  </a:extLst>
                </a:gridCol>
                <a:gridCol w="760344">
                  <a:extLst>
                    <a:ext uri="{9D8B030D-6E8A-4147-A177-3AD203B41FA5}">
                      <a16:colId xmlns:a16="http://schemas.microsoft.com/office/drawing/2014/main" val="912077936"/>
                    </a:ext>
                  </a:extLst>
                </a:gridCol>
                <a:gridCol w="572936">
                  <a:extLst>
                    <a:ext uri="{9D8B030D-6E8A-4147-A177-3AD203B41FA5}">
                      <a16:colId xmlns:a16="http://schemas.microsoft.com/office/drawing/2014/main" val="591008101"/>
                    </a:ext>
                  </a:extLst>
                </a:gridCol>
                <a:gridCol w="647899">
                  <a:extLst>
                    <a:ext uri="{9D8B030D-6E8A-4147-A177-3AD203B41FA5}">
                      <a16:colId xmlns:a16="http://schemas.microsoft.com/office/drawing/2014/main" val="525629588"/>
                    </a:ext>
                  </a:extLst>
                </a:gridCol>
                <a:gridCol w="685381">
                  <a:extLst>
                    <a:ext uri="{9D8B030D-6E8A-4147-A177-3AD203B41FA5}">
                      <a16:colId xmlns:a16="http://schemas.microsoft.com/office/drawing/2014/main" val="3981235113"/>
                    </a:ext>
                  </a:extLst>
                </a:gridCol>
              </a:tblGrid>
              <a:tr h="3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How full is your tank? ***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740874"/>
                  </a:ext>
                </a:extLst>
              </a:tr>
              <a:tr h="9135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 Categories of Well-Being *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 Preferred Labels **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Empty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6892410"/>
                  </a:ext>
                </a:extLst>
              </a:tr>
              <a:tr h="3522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Emotional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Emotional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2186909"/>
                  </a:ext>
                </a:extLst>
              </a:tr>
              <a:tr h="3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Environmental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Living Conditions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1012226"/>
                  </a:ext>
                </a:extLst>
              </a:tr>
              <a:tr h="3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Financial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Money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27255"/>
                  </a:ext>
                </a:extLst>
              </a:tr>
              <a:tr h="3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Intellectual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Interests and Learning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4558103"/>
                  </a:ext>
                </a:extLst>
              </a:tr>
              <a:tr h="3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Occupational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Professional Contribution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428463"/>
                  </a:ext>
                </a:extLst>
              </a:tr>
              <a:tr h="3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Physical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8395"/>
                  </a:ext>
                </a:extLst>
              </a:tr>
              <a:tr h="3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Connection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5465715"/>
                  </a:ext>
                </a:extLst>
              </a:tr>
              <a:tr h="3429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Spiritual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Spiritual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5755470"/>
                  </a:ext>
                </a:extLst>
              </a:tr>
            </a:tbl>
          </a:graphicData>
        </a:graphic>
      </p:graphicFrame>
      <p:sp>
        <p:nvSpPr>
          <p:cNvPr id="27" name="Arrow: Left-Right 26">
            <a:extLst>
              <a:ext uri="{FF2B5EF4-FFF2-40B4-BE49-F238E27FC236}">
                <a16:creationId xmlns:a16="http://schemas.microsoft.com/office/drawing/2014/main" id="{6DEECFE1-63C8-FDB9-5DF8-22103DD0CE48}"/>
              </a:ext>
            </a:extLst>
          </p:cNvPr>
          <p:cNvSpPr/>
          <p:nvPr/>
        </p:nvSpPr>
        <p:spPr>
          <a:xfrm>
            <a:off x="6681262" y="1954011"/>
            <a:ext cx="653253" cy="275370"/>
          </a:xfrm>
          <a:prstGeom prst="leftRightArrow">
            <a:avLst/>
          </a:prstGeom>
          <a:solidFill>
            <a:srgbClr val="ED6F37"/>
          </a:solidFill>
          <a:ln>
            <a:solidFill>
              <a:srgbClr val="16480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699591A-66B8-21E3-1CC5-0C22A45EDE6E}"/>
              </a:ext>
            </a:extLst>
          </p:cNvPr>
          <p:cNvGrpSpPr/>
          <p:nvPr/>
        </p:nvGrpSpPr>
        <p:grpSpPr>
          <a:xfrm>
            <a:off x="5595758" y="5408975"/>
            <a:ext cx="2989630" cy="1169551"/>
            <a:chOff x="4750144" y="5414505"/>
            <a:chExt cx="2989630" cy="116955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93F4FE9-8EA3-E7B0-BFE1-DA5A7EF9C124}"/>
                </a:ext>
              </a:extLst>
            </p:cNvPr>
            <p:cNvSpPr txBox="1"/>
            <p:nvPr/>
          </p:nvSpPr>
          <p:spPr>
            <a:xfrm>
              <a:off x="4750144" y="5414505"/>
              <a:ext cx="219763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*** Adapted from: </a:t>
              </a:r>
              <a:r>
                <a:rPr lang="en-US" sz="1400" b="1" dirty="0"/>
                <a:t>Designing Your Life: How to Build a Well-Lived, Joyful Life</a:t>
              </a:r>
            </a:p>
            <a:p>
              <a:pPr algn="ctr"/>
              <a:r>
                <a:rPr lang="en-US" sz="1200" dirty="0"/>
                <a:t>Bill Burnett and Dave Evans</a:t>
              </a:r>
              <a:r>
                <a:rPr lang="en-US" sz="1400" dirty="0"/>
                <a:t> </a:t>
              </a: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603E192-30A2-A9F1-9514-867F193FB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96400" y="5414505"/>
              <a:ext cx="743374" cy="1055931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7B841F61-4BA7-E253-D98C-265CC3215408}"/>
              </a:ext>
            </a:extLst>
          </p:cNvPr>
          <p:cNvSpPr txBox="1"/>
          <p:nvPr/>
        </p:nvSpPr>
        <p:spPr>
          <a:xfrm>
            <a:off x="792803" y="5408975"/>
            <a:ext cx="1823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* Alphabetical – not by importance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0CA98AC-D7C2-D953-9205-D3DC71854940}"/>
              </a:ext>
            </a:extLst>
          </p:cNvPr>
          <p:cNvSpPr txBox="1"/>
          <p:nvPr/>
        </p:nvSpPr>
        <p:spPr>
          <a:xfrm>
            <a:off x="3256948" y="5408975"/>
            <a:ext cx="2242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** Use words that have meaning for you at this point in your life!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C015BDE4-7236-EEA8-22E6-EC3757CB80A6}"/>
              </a:ext>
            </a:extLst>
          </p:cNvPr>
          <p:cNvSpPr txBox="1">
            <a:spLocks/>
          </p:cNvSpPr>
          <p:nvPr/>
        </p:nvSpPr>
        <p:spPr>
          <a:xfrm>
            <a:off x="1050587" y="1221197"/>
            <a:ext cx="4241260" cy="461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326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ED6F37"/>
                </a:solidFill>
                <a:effectLst/>
              </a:rPr>
              <a:t>The Well-Being Dashboard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05E2D93-8486-CE04-3073-E3740A538D82}"/>
              </a:ext>
            </a:extLst>
          </p:cNvPr>
          <p:cNvGrpSpPr/>
          <p:nvPr/>
        </p:nvGrpSpPr>
        <p:grpSpPr>
          <a:xfrm>
            <a:off x="213139" y="302717"/>
            <a:ext cx="283097" cy="323387"/>
            <a:chOff x="-1442560" y="2339926"/>
            <a:chExt cx="288862" cy="338554"/>
          </a:xfrm>
          <a:solidFill>
            <a:srgbClr val="498187"/>
          </a:solidFill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5740F13-8120-47C1-888A-9C1B947445FE}"/>
                </a:ext>
              </a:extLst>
            </p:cNvPr>
            <p:cNvSpPr/>
            <p:nvPr/>
          </p:nvSpPr>
          <p:spPr>
            <a:xfrm>
              <a:off x="-1434116" y="2395638"/>
              <a:ext cx="271975" cy="257908"/>
            </a:xfrm>
            <a:prstGeom prst="ellipse">
              <a:avLst/>
            </a:prstGeom>
            <a:grpFill/>
            <a:ln>
              <a:solidFill>
                <a:srgbClr val="ED6F3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5CCA8A0-B00A-66B9-4BF7-813946A5D75A}"/>
                </a:ext>
              </a:extLst>
            </p:cNvPr>
            <p:cNvSpPr txBox="1"/>
            <p:nvPr/>
          </p:nvSpPr>
          <p:spPr>
            <a:xfrm>
              <a:off x="-1442560" y="2339926"/>
              <a:ext cx="288862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BB58241-ACC3-7492-96F3-B0D8F6ADEB7A}"/>
              </a:ext>
            </a:extLst>
          </p:cNvPr>
          <p:cNvGrpSpPr/>
          <p:nvPr/>
        </p:nvGrpSpPr>
        <p:grpSpPr>
          <a:xfrm>
            <a:off x="204864" y="679320"/>
            <a:ext cx="283097" cy="323387"/>
            <a:chOff x="-1442560" y="2339926"/>
            <a:chExt cx="288862" cy="338554"/>
          </a:xfrm>
          <a:solidFill>
            <a:srgbClr val="498187"/>
          </a:solidFill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64B15F6-48D3-DCC3-A0C5-8AFEDC9B8CC0}"/>
                </a:ext>
              </a:extLst>
            </p:cNvPr>
            <p:cNvSpPr/>
            <p:nvPr/>
          </p:nvSpPr>
          <p:spPr>
            <a:xfrm>
              <a:off x="-1434116" y="2395638"/>
              <a:ext cx="271975" cy="257908"/>
            </a:xfrm>
            <a:prstGeom prst="ellipse">
              <a:avLst/>
            </a:prstGeom>
            <a:grpFill/>
            <a:ln>
              <a:solidFill>
                <a:srgbClr val="ED6F3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A97A85E-456E-DD92-FDA1-85E7986E5531}"/>
                </a:ext>
              </a:extLst>
            </p:cNvPr>
            <p:cNvSpPr txBox="1"/>
            <p:nvPr/>
          </p:nvSpPr>
          <p:spPr>
            <a:xfrm>
              <a:off x="-1442560" y="2339926"/>
              <a:ext cx="288862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10926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628" y="347687"/>
            <a:ext cx="6268260" cy="530986"/>
          </a:xfrm>
        </p:spPr>
        <p:txBody>
          <a:bodyPr>
            <a:normAutofit/>
          </a:bodyPr>
          <a:lstStyle/>
          <a:p>
            <a:r>
              <a:rPr lang="en-US" dirty="0"/>
              <a:t>Personalize and Evaluate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41186" y="6364182"/>
            <a:ext cx="2057400" cy="365125"/>
          </a:xfrm>
        </p:spPr>
        <p:txBody>
          <a:bodyPr/>
          <a:lstStyle/>
          <a:p>
            <a:fld id="{59381D09-FAF7-4479-8740-F4BD70AE1DD4}" type="slidenum">
              <a:rPr lang="en-US" smtClean="0"/>
              <a:t>29</a:t>
            </a:fld>
            <a:endParaRPr lang="en-US" dirty="0"/>
          </a:p>
        </p:txBody>
      </p:sp>
      <p:sp>
        <p:nvSpPr>
          <p:cNvPr id="27" name="Arrow: Left-Right 26">
            <a:extLst>
              <a:ext uri="{FF2B5EF4-FFF2-40B4-BE49-F238E27FC236}">
                <a16:creationId xmlns:a16="http://schemas.microsoft.com/office/drawing/2014/main" id="{6DEECFE1-63C8-FDB9-5DF8-22103DD0CE48}"/>
              </a:ext>
            </a:extLst>
          </p:cNvPr>
          <p:cNvSpPr/>
          <p:nvPr/>
        </p:nvSpPr>
        <p:spPr>
          <a:xfrm>
            <a:off x="4993138" y="2426284"/>
            <a:ext cx="653253" cy="275370"/>
          </a:xfrm>
          <a:prstGeom prst="leftRightArrow">
            <a:avLst/>
          </a:prstGeom>
          <a:solidFill>
            <a:srgbClr val="ED6F37"/>
          </a:solidFill>
          <a:ln>
            <a:solidFill>
              <a:srgbClr val="16480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05E2D93-8486-CE04-3073-E3740A538D82}"/>
              </a:ext>
            </a:extLst>
          </p:cNvPr>
          <p:cNvGrpSpPr/>
          <p:nvPr/>
        </p:nvGrpSpPr>
        <p:grpSpPr>
          <a:xfrm>
            <a:off x="213139" y="302717"/>
            <a:ext cx="283097" cy="323387"/>
            <a:chOff x="-1442560" y="2339926"/>
            <a:chExt cx="288862" cy="338554"/>
          </a:xfrm>
          <a:solidFill>
            <a:srgbClr val="498187"/>
          </a:solidFill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5740F13-8120-47C1-888A-9C1B947445FE}"/>
                </a:ext>
              </a:extLst>
            </p:cNvPr>
            <p:cNvSpPr/>
            <p:nvPr/>
          </p:nvSpPr>
          <p:spPr>
            <a:xfrm>
              <a:off x="-1434116" y="2395638"/>
              <a:ext cx="271975" cy="257908"/>
            </a:xfrm>
            <a:prstGeom prst="ellipse">
              <a:avLst/>
            </a:prstGeom>
            <a:grpFill/>
            <a:ln>
              <a:solidFill>
                <a:srgbClr val="ED6F3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5CCA8A0-B00A-66B9-4BF7-813946A5D75A}"/>
                </a:ext>
              </a:extLst>
            </p:cNvPr>
            <p:cNvSpPr txBox="1"/>
            <p:nvPr/>
          </p:nvSpPr>
          <p:spPr>
            <a:xfrm>
              <a:off x="-1442560" y="2339926"/>
              <a:ext cx="288862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BB58241-ACC3-7492-96F3-B0D8F6ADEB7A}"/>
              </a:ext>
            </a:extLst>
          </p:cNvPr>
          <p:cNvGrpSpPr/>
          <p:nvPr/>
        </p:nvGrpSpPr>
        <p:grpSpPr>
          <a:xfrm>
            <a:off x="204864" y="679320"/>
            <a:ext cx="283097" cy="323387"/>
            <a:chOff x="-1442560" y="2339926"/>
            <a:chExt cx="288862" cy="338554"/>
          </a:xfrm>
          <a:solidFill>
            <a:srgbClr val="498187"/>
          </a:solidFill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64B15F6-48D3-DCC3-A0C5-8AFEDC9B8CC0}"/>
                </a:ext>
              </a:extLst>
            </p:cNvPr>
            <p:cNvSpPr/>
            <p:nvPr/>
          </p:nvSpPr>
          <p:spPr>
            <a:xfrm>
              <a:off x="-1434116" y="2395638"/>
              <a:ext cx="271975" cy="257908"/>
            </a:xfrm>
            <a:prstGeom prst="ellipse">
              <a:avLst/>
            </a:prstGeom>
            <a:grpFill/>
            <a:ln>
              <a:solidFill>
                <a:srgbClr val="ED6F3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A97A85E-456E-DD92-FDA1-85E7986E5531}"/>
                </a:ext>
              </a:extLst>
            </p:cNvPr>
            <p:cNvSpPr txBox="1"/>
            <p:nvPr/>
          </p:nvSpPr>
          <p:spPr>
            <a:xfrm>
              <a:off x="-1442560" y="2339926"/>
              <a:ext cx="288862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6D3F785-DA62-DA75-74EB-7B9E8E57C62E}"/>
              </a:ext>
            </a:extLst>
          </p:cNvPr>
          <p:cNvGraphicFramePr>
            <a:graphicFrameLocks noGrp="1"/>
          </p:cNvGraphicFramePr>
          <p:nvPr/>
        </p:nvGraphicFramePr>
        <p:xfrm>
          <a:off x="496236" y="1245995"/>
          <a:ext cx="8203852" cy="4464662"/>
        </p:xfrm>
        <a:graphic>
          <a:graphicData uri="http://schemas.openxmlformats.org/drawingml/2006/table">
            <a:tbl>
              <a:tblPr/>
              <a:tblGrid>
                <a:gridCol w="1546246">
                  <a:extLst>
                    <a:ext uri="{9D8B030D-6E8A-4147-A177-3AD203B41FA5}">
                      <a16:colId xmlns:a16="http://schemas.microsoft.com/office/drawing/2014/main" val="3675689336"/>
                    </a:ext>
                  </a:extLst>
                </a:gridCol>
                <a:gridCol w="1997705">
                  <a:extLst>
                    <a:ext uri="{9D8B030D-6E8A-4147-A177-3AD203B41FA5}">
                      <a16:colId xmlns:a16="http://schemas.microsoft.com/office/drawing/2014/main" val="1716602414"/>
                    </a:ext>
                  </a:extLst>
                </a:gridCol>
                <a:gridCol w="833264">
                  <a:extLst>
                    <a:ext uri="{9D8B030D-6E8A-4147-A177-3AD203B41FA5}">
                      <a16:colId xmlns:a16="http://schemas.microsoft.com/office/drawing/2014/main" val="2759789905"/>
                    </a:ext>
                  </a:extLst>
                </a:gridCol>
                <a:gridCol w="452175">
                  <a:extLst>
                    <a:ext uri="{9D8B030D-6E8A-4147-A177-3AD203B41FA5}">
                      <a16:colId xmlns:a16="http://schemas.microsoft.com/office/drawing/2014/main" val="2505999563"/>
                    </a:ext>
                  </a:extLst>
                </a:gridCol>
                <a:gridCol w="462225">
                  <a:extLst>
                    <a:ext uri="{9D8B030D-6E8A-4147-A177-3AD203B41FA5}">
                      <a16:colId xmlns:a16="http://schemas.microsoft.com/office/drawing/2014/main" val="1831143630"/>
                    </a:ext>
                  </a:extLst>
                </a:gridCol>
                <a:gridCol w="753626">
                  <a:extLst>
                    <a:ext uri="{9D8B030D-6E8A-4147-A177-3AD203B41FA5}">
                      <a16:colId xmlns:a16="http://schemas.microsoft.com/office/drawing/2014/main" val="935504605"/>
                    </a:ext>
                  </a:extLst>
                </a:gridCol>
                <a:gridCol w="2158611">
                  <a:extLst>
                    <a:ext uri="{9D8B030D-6E8A-4147-A177-3AD203B41FA5}">
                      <a16:colId xmlns:a16="http://schemas.microsoft.com/office/drawing/2014/main" val="3992339840"/>
                    </a:ext>
                  </a:extLst>
                </a:gridCol>
              </a:tblGrid>
              <a:tr h="63286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ED6F37"/>
                          </a:solidFill>
                          <a:effectLst/>
                          <a:latin typeface="Calibri" panose="020F0502020204030204" pitchFamily="34" charset="0"/>
                        </a:rPr>
                        <a:t>The Well-Being Dashboard</a:t>
                      </a:r>
                    </a:p>
                  </a:txBody>
                  <a:tcPr marL="3683" marR="3683" marT="36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How full is your tank?</a:t>
                      </a:r>
                    </a:p>
                  </a:txBody>
                  <a:tcPr marL="3683" marR="3683" marT="36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83" marR="3683" marT="3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5006261"/>
                  </a:ext>
                </a:extLst>
              </a:tr>
              <a:tr h="915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 Categories of Well-Being</a:t>
                      </a:r>
                    </a:p>
                  </a:txBody>
                  <a:tcPr marL="3683" marR="3683" marT="36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Personally Meaningful  Labels</a:t>
                      </a:r>
                    </a:p>
                  </a:txBody>
                  <a:tcPr marL="3683" marR="3683" marT="3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Empty</a:t>
                      </a:r>
                    </a:p>
                  </a:txBody>
                  <a:tcPr marL="3683" marR="3683" marT="36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83" marR="3683" marT="3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83" marR="3683" marT="3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</a:t>
                      </a:r>
                    </a:p>
                  </a:txBody>
                  <a:tcPr marL="3683" marR="3683" marT="3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“Why” in Shorthand</a:t>
                      </a:r>
                    </a:p>
                  </a:txBody>
                  <a:tcPr marL="3683" marR="3683" marT="36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5284595"/>
                  </a:ext>
                </a:extLst>
              </a:tr>
              <a:tr h="3357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Emotional</a:t>
                      </a:r>
                    </a:p>
                  </a:txBody>
                  <a:tcPr marL="3683" marR="3683" marT="36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3" marR="3683" marT="3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83" marR="3683" marT="36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83" marR="3683" marT="36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7711594"/>
                  </a:ext>
                </a:extLst>
              </a:tr>
              <a:tr h="3357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Environmental</a:t>
                      </a:r>
                    </a:p>
                  </a:txBody>
                  <a:tcPr marL="3683" marR="3683" marT="36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3" marR="3683" marT="3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83" marR="3683" marT="36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83" marR="3683" marT="36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627562"/>
                  </a:ext>
                </a:extLst>
              </a:tr>
              <a:tr h="3357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Financial</a:t>
                      </a:r>
                    </a:p>
                  </a:txBody>
                  <a:tcPr marL="3683" marR="3683" marT="36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3" marR="3683" marT="3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83" marR="3683" marT="36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83" marR="3683" marT="36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4376107"/>
                  </a:ext>
                </a:extLst>
              </a:tr>
              <a:tr h="3357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Intellectual</a:t>
                      </a:r>
                    </a:p>
                  </a:txBody>
                  <a:tcPr marL="3683" marR="3683" marT="36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3" marR="3683" marT="3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83" marR="3683" marT="36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83" marR="3683" marT="36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498874"/>
                  </a:ext>
                </a:extLst>
              </a:tr>
              <a:tr h="3357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Occupational</a:t>
                      </a:r>
                    </a:p>
                  </a:txBody>
                  <a:tcPr marL="3683" marR="3683" marT="36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3" marR="3683" marT="3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83" marR="3683" marT="36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83" marR="3683" marT="36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6394053"/>
                  </a:ext>
                </a:extLst>
              </a:tr>
              <a:tr h="3357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Physical</a:t>
                      </a:r>
                    </a:p>
                  </a:txBody>
                  <a:tcPr marL="3683" marR="3683" marT="36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3" marR="3683" marT="3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83" marR="3683" marT="36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83" marR="3683" marT="36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5753402"/>
                  </a:ext>
                </a:extLst>
              </a:tr>
              <a:tr h="3357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</a:t>
                      </a:r>
                    </a:p>
                  </a:txBody>
                  <a:tcPr marL="3683" marR="3683" marT="36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3" marR="3683" marT="3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83" marR="3683" marT="36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83" marR="3683" marT="36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413813"/>
                  </a:ext>
                </a:extLst>
              </a:tr>
              <a:tr h="3415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Spiritual</a:t>
                      </a:r>
                    </a:p>
                  </a:txBody>
                  <a:tcPr marL="3683" marR="3683" marT="36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3" marR="3683" marT="3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83" marR="3683" marT="36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83" marR="3683" marT="3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83" marR="3683" marT="36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0109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3844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2597984-342E-EF63-1D55-94640C4A5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0167" y="1613872"/>
            <a:ext cx="1242286" cy="190265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13" name="Picture 2" descr="https://images-na.ssl-images-amazon.com/images/I/515Ei5KwE-L._SX322_BO1,204,203,200_.jpg">
            <a:extLst>
              <a:ext uri="{FF2B5EF4-FFF2-40B4-BE49-F238E27FC236}">
                <a16:creationId xmlns:a16="http://schemas.microsoft.com/office/drawing/2014/main" id="{F91F0051-325D-26B0-9FB6-1EC035330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5233" y="1019736"/>
            <a:ext cx="1234934" cy="190195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0A23E93-4856-F604-73F7-3195A01508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5873" y="3669929"/>
            <a:ext cx="1242285" cy="182594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563" y="0"/>
            <a:ext cx="7543800" cy="8834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Sources of Ideas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1D09-FAF7-4479-8740-F4BD70AE1DD4}" type="slidenum">
              <a:rPr lang="en-US" smtClean="0"/>
              <a:t>3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1874" y="3479835"/>
            <a:ext cx="1242286" cy="184476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15" name="Picture 4" descr="The Hour Between Dog and Wolf: How Risk Taking Transforms Us, Body and Mind by [Coates, John]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9344" y="1611184"/>
            <a:ext cx="1242286" cy="190534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1D8FF9-5C62-3803-A548-F37ADB9E6A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6525" y="4439475"/>
            <a:ext cx="1242285" cy="186661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694061A-C6AD-B8BB-9FF4-A6ABD259BB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055" y="1103125"/>
            <a:ext cx="1135381" cy="166522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6D1430-2CA3-45DE-ED2F-2BEBF05ED7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2997" y="1710535"/>
            <a:ext cx="1135380" cy="16368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BC95EF4-B85B-7929-4AD6-B517A8AF451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362" y="4234700"/>
            <a:ext cx="1242286" cy="190574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376" y="1005884"/>
            <a:ext cx="1242286" cy="185970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3" name="Picture 2" descr="Self-Compassion: The Proven Power of Being Kind to Yourself by [Kristin Neff]">
            <a:extLst>
              <a:ext uri="{FF2B5EF4-FFF2-40B4-BE49-F238E27FC236}">
                <a16:creationId xmlns:a16="http://schemas.microsoft.com/office/drawing/2014/main" id="{EEF553B2-FE63-BFDE-2AF3-9F40DEEC1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7186" y="4402219"/>
            <a:ext cx="1245100" cy="186951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83EDFB-03F2-476D-9AD2-849D9BCC40AA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397" y="3617819"/>
            <a:ext cx="1242286" cy="193016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4E47BC-3B71-220C-A76D-964465845C5B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1174" y="4498339"/>
            <a:ext cx="1242286" cy="187189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2F354EC-2591-DC44-0BD8-E60BBBF2B24C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85" y="1567653"/>
            <a:ext cx="1220891" cy="181051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8175656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A5F3E-F6C1-7B29-5606-FEB71C2FF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Clarify &amp; Prioritize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60DB1-B6CC-06B3-08E8-4CFFEBB53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310" y="1295091"/>
            <a:ext cx="4251039" cy="5019036"/>
          </a:xfrm>
        </p:spPr>
        <p:txBody>
          <a:bodyPr>
            <a:normAutofit fontScale="92500"/>
          </a:bodyPr>
          <a:lstStyle/>
          <a:p>
            <a:pPr marL="285750" indent="-285750"/>
            <a:r>
              <a:rPr lang="en-US" sz="3200" dirty="0"/>
              <a:t>Which element(s) is/are – </a:t>
            </a:r>
            <a:r>
              <a:rPr lang="en-US" sz="3200" b="1" i="1" dirty="0">
                <a:solidFill>
                  <a:srgbClr val="498187"/>
                </a:solidFill>
              </a:rPr>
              <a:t>from your perspective</a:t>
            </a:r>
            <a:r>
              <a:rPr lang="en-US" sz="3200" b="1" dirty="0"/>
              <a:t> </a:t>
            </a:r>
            <a:r>
              <a:rPr lang="en-US" sz="3200" dirty="0"/>
              <a:t>– the most problematic in your life today?</a:t>
            </a:r>
          </a:p>
          <a:p>
            <a:pPr marL="285750" indent="-285750"/>
            <a:r>
              <a:rPr lang="en-US" sz="3200" dirty="0"/>
              <a:t>Which is/are the most beneficial and need to be protected?</a:t>
            </a:r>
          </a:p>
          <a:p>
            <a:pPr marL="285750" indent="-285750"/>
            <a:r>
              <a:rPr lang="en-US" sz="3200" dirty="0"/>
              <a:t>In your own words, what </a:t>
            </a:r>
            <a:r>
              <a:rPr lang="en-US" sz="3200" b="1" i="1" dirty="0">
                <a:solidFill>
                  <a:srgbClr val="498187"/>
                </a:solidFill>
              </a:rPr>
              <a:t>one change </a:t>
            </a:r>
            <a:r>
              <a:rPr lang="en-US" sz="3200" dirty="0"/>
              <a:t>could most impact your well-being and life?</a:t>
            </a:r>
          </a:p>
          <a:p>
            <a:pPr marL="0" indent="0">
              <a:buNone/>
            </a:pPr>
            <a:endParaRPr lang="en-US" sz="3200" dirty="0"/>
          </a:p>
          <a:p>
            <a:pPr marL="457200" lvl="1" indent="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9D97FD-0517-493B-7B96-D4B0ACC72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7ABB-C170-4674-B3FF-E4C0EEFBD31E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D83FB7-D612-41D6-D5E9-CE49FFE0BF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071" y="1315501"/>
            <a:ext cx="2844770" cy="433092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F61BF49-77F4-9865-E17C-1A17C6D581A4}"/>
              </a:ext>
            </a:extLst>
          </p:cNvPr>
          <p:cNvGrpSpPr/>
          <p:nvPr/>
        </p:nvGrpSpPr>
        <p:grpSpPr>
          <a:xfrm>
            <a:off x="245317" y="497286"/>
            <a:ext cx="288862" cy="338554"/>
            <a:chOff x="-1445501" y="2339926"/>
            <a:chExt cx="294744" cy="354432"/>
          </a:xfrm>
          <a:solidFill>
            <a:srgbClr val="498187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4B57CBD-C9C9-59E8-4D2A-712EF6F8154B}"/>
                </a:ext>
              </a:extLst>
            </p:cNvPr>
            <p:cNvSpPr/>
            <p:nvPr/>
          </p:nvSpPr>
          <p:spPr>
            <a:xfrm>
              <a:off x="-1434116" y="2395638"/>
              <a:ext cx="271975" cy="257908"/>
            </a:xfrm>
            <a:prstGeom prst="ellipse">
              <a:avLst/>
            </a:prstGeom>
            <a:grpFill/>
            <a:ln>
              <a:solidFill>
                <a:srgbClr val="ED6F3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204F257-592B-A896-2CDA-2116F65457B6}"/>
                </a:ext>
              </a:extLst>
            </p:cNvPr>
            <p:cNvSpPr txBox="1"/>
            <p:nvPr/>
          </p:nvSpPr>
          <p:spPr>
            <a:xfrm>
              <a:off x="-1445501" y="2339926"/>
              <a:ext cx="294744" cy="3544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9358614-7419-20C5-0EE1-69F15526940E}"/>
              </a:ext>
            </a:extLst>
          </p:cNvPr>
          <p:cNvSpPr txBox="1"/>
          <p:nvPr/>
        </p:nvSpPr>
        <p:spPr>
          <a:xfrm>
            <a:off x="2258915" y="3286587"/>
            <a:ext cx="4630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–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8558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A5F3E-F6C1-7B29-5606-FEB71C2FF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Strategize &amp; 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60DB1-B6CC-06B3-08E8-4CFFEBB53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179" y="1373096"/>
            <a:ext cx="4251039" cy="5019036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3600" dirty="0"/>
              <a:t>Outline a realistic plan to address the “one thing.”</a:t>
            </a:r>
          </a:p>
          <a:p>
            <a:pPr marL="342900" indent="-342900"/>
            <a:r>
              <a:rPr lang="en-US" sz="3600" dirty="0"/>
              <a:t>What steps can you take now?</a:t>
            </a:r>
          </a:p>
          <a:p>
            <a:pPr marL="342900" indent="-342900"/>
            <a:r>
              <a:rPr lang="en-US" sz="3600" dirty="0"/>
              <a:t>What is</a:t>
            </a:r>
            <a:r>
              <a:rPr lang="en-US" sz="3600" b="1" dirty="0">
                <a:solidFill>
                  <a:srgbClr val="498187"/>
                </a:solidFill>
              </a:rPr>
              <a:t> </a:t>
            </a:r>
            <a:r>
              <a:rPr lang="en-US" sz="3600" b="1" i="1" dirty="0">
                <a:solidFill>
                  <a:srgbClr val="498187"/>
                </a:solidFill>
              </a:rPr>
              <a:t>reasonable</a:t>
            </a:r>
            <a:r>
              <a:rPr lang="en-US" sz="3600" b="1" dirty="0">
                <a:solidFill>
                  <a:srgbClr val="498187"/>
                </a:solidFill>
              </a:rPr>
              <a:t> </a:t>
            </a:r>
            <a:r>
              <a:rPr lang="en-US" sz="3600" dirty="0"/>
              <a:t>given the demands of your life?</a:t>
            </a:r>
          </a:p>
          <a:p>
            <a:pPr marL="0" indent="0">
              <a:buNone/>
            </a:pPr>
            <a:endParaRPr lang="en-US" sz="3600" dirty="0"/>
          </a:p>
          <a:p>
            <a:pPr marL="457200" lvl="1" indent="0">
              <a:buNone/>
            </a:pP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9D97FD-0517-493B-7B96-D4B0ACC72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7ABB-C170-4674-B3FF-E4C0EEFBD31E}" type="slidenum">
              <a:rPr lang="en-US" smtClean="0"/>
              <a:t>31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F61BF49-77F4-9865-E17C-1A17C6D581A4}"/>
              </a:ext>
            </a:extLst>
          </p:cNvPr>
          <p:cNvGrpSpPr/>
          <p:nvPr/>
        </p:nvGrpSpPr>
        <p:grpSpPr>
          <a:xfrm>
            <a:off x="245317" y="497286"/>
            <a:ext cx="288862" cy="338554"/>
            <a:chOff x="-1445501" y="2339926"/>
            <a:chExt cx="294744" cy="354432"/>
          </a:xfrm>
          <a:solidFill>
            <a:srgbClr val="498187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4B57CBD-C9C9-59E8-4D2A-712EF6F8154B}"/>
                </a:ext>
              </a:extLst>
            </p:cNvPr>
            <p:cNvSpPr/>
            <p:nvPr/>
          </p:nvSpPr>
          <p:spPr>
            <a:xfrm>
              <a:off x="-1434116" y="2395638"/>
              <a:ext cx="271975" cy="257908"/>
            </a:xfrm>
            <a:prstGeom prst="ellipse">
              <a:avLst/>
            </a:prstGeom>
            <a:grpFill/>
            <a:ln>
              <a:solidFill>
                <a:srgbClr val="ED6F3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204F257-592B-A896-2CDA-2116F65457B6}"/>
                </a:ext>
              </a:extLst>
            </p:cNvPr>
            <p:cNvSpPr txBox="1"/>
            <p:nvPr/>
          </p:nvSpPr>
          <p:spPr>
            <a:xfrm>
              <a:off x="-1445501" y="2339926"/>
              <a:ext cx="294744" cy="3544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9358614-7419-20C5-0EE1-69F15526940E}"/>
              </a:ext>
            </a:extLst>
          </p:cNvPr>
          <p:cNvSpPr txBox="1"/>
          <p:nvPr/>
        </p:nvSpPr>
        <p:spPr>
          <a:xfrm>
            <a:off x="2258915" y="3286587"/>
            <a:ext cx="4630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–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3792BD-5999-B98B-9364-B47832AC72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5218" y="1750794"/>
            <a:ext cx="3931558" cy="261319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6576499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7A85D-1976-B201-6FD6-D78C158EB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for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EB206-21F8-B38A-D45B-0E768B3B7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0657" y="1267012"/>
            <a:ext cx="4424630" cy="2805145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3600" dirty="0"/>
              <a:t>Seek out supporters and kindred souls</a:t>
            </a:r>
          </a:p>
          <a:p>
            <a:pPr marL="285750" indent="-285750"/>
            <a:r>
              <a:rPr lang="en-US" sz="3600" dirty="0"/>
              <a:t>Avoid the cynics and judgers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B1165-68DA-DFA3-3331-2BFD1A551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7ABB-C170-4674-B3FF-E4C0EEFBD31E}" type="slidenum">
              <a:rPr lang="en-US" smtClean="0"/>
              <a:t>32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A1E174E-3BEB-71C3-ABCC-D44B36038C88}"/>
              </a:ext>
            </a:extLst>
          </p:cNvPr>
          <p:cNvGrpSpPr/>
          <p:nvPr/>
        </p:nvGrpSpPr>
        <p:grpSpPr>
          <a:xfrm>
            <a:off x="245317" y="497286"/>
            <a:ext cx="288861" cy="338554"/>
            <a:chOff x="-1445501" y="2339926"/>
            <a:chExt cx="294743" cy="354432"/>
          </a:xfrm>
          <a:solidFill>
            <a:srgbClr val="498187"/>
          </a:solidFill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A68C947-B720-495F-A404-E1838CA8F257}"/>
                </a:ext>
              </a:extLst>
            </p:cNvPr>
            <p:cNvSpPr/>
            <p:nvPr/>
          </p:nvSpPr>
          <p:spPr>
            <a:xfrm>
              <a:off x="-1434116" y="2395638"/>
              <a:ext cx="271975" cy="257908"/>
            </a:xfrm>
            <a:prstGeom prst="ellipse">
              <a:avLst/>
            </a:prstGeom>
            <a:grpFill/>
            <a:ln>
              <a:solidFill>
                <a:srgbClr val="ED6F3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17564CE-0014-D5AE-66E0-73BF67D6846C}"/>
                </a:ext>
              </a:extLst>
            </p:cNvPr>
            <p:cNvSpPr txBox="1"/>
            <p:nvPr/>
          </p:nvSpPr>
          <p:spPr>
            <a:xfrm>
              <a:off x="-1445501" y="2339926"/>
              <a:ext cx="294743" cy="3544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415C16E-01C7-5A9B-48D0-F3659050AF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392" y="1259818"/>
            <a:ext cx="3328243" cy="225663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B1444F1-5441-8EB6-5056-9B185F1A72C2}"/>
              </a:ext>
            </a:extLst>
          </p:cNvPr>
          <p:cNvSpPr txBox="1">
            <a:spLocks/>
          </p:cNvSpPr>
          <p:nvPr/>
        </p:nvSpPr>
        <p:spPr>
          <a:xfrm>
            <a:off x="585313" y="4126823"/>
            <a:ext cx="4290314" cy="2163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2714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3515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27141"/>
              </a:buClr>
              <a:buFont typeface="Calibri" panose="020F0502020204030204" pitchFamily="34" charset="0"/>
              <a:buChar char="─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3515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3515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3600" dirty="0"/>
              <a:t>You don’t have to do this alone – but you can and may choose to!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AFDAA6-5FF8-F254-AA91-EE50EEBCB6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6716" y="4033426"/>
            <a:ext cx="3354595" cy="225663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87017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7A85D-1976-B201-6FD6-D78C158EB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 &amp; Tinker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EB206-21F8-B38A-D45B-0E768B3B7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193" y="1490829"/>
            <a:ext cx="3323975" cy="4557413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3600" dirty="0"/>
              <a:t>Continually assess what is working and what is not</a:t>
            </a:r>
          </a:p>
          <a:p>
            <a:pPr marL="285750" indent="-285750"/>
            <a:r>
              <a:rPr lang="en-US" sz="3600" dirty="0"/>
              <a:t>Continually improve your craft/life!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B1165-68DA-DFA3-3331-2BFD1A551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7ABB-C170-4674-B3FF-E4C0EEFBD31E}" type="slidenum">
              <a:rPr lang="en-US" smtClean="0"/>
              <a:t>33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A1E174E-3BEB-71C3-ABCC-D44B36038C88}"/>
              </a:ext>
            </a:extLst>
          </p:cNvPr>
          <p:cNvGrpSpPr/>
          <p:nvPr/>
        </p:nvGrpSpPr>
        <p:grpSpPr>
          <a:xfrm>
            <a:off x="245316" y="497286"/>
            <a:ext cx="288862" cy="338554"/>
            <a:chOff x="-1445502" y="2339926"/>
            <a:chExt cx="294744" cy="354432"/>
          </a:xfrm>
          <a:solidFill>
            <a:srgbClr val="498187"/>
          </a:solidFill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A68C947-B720-495F-A404-E1838CA8F257}"/>
                </a:ext>
              </a:extLst>
            </p:cNvPr>
            <p:cNvSpPr/>
            <p:nvPr/>
          </p:nvSpPr>
          <p:spPr>
            <a:xfrm>
              <a:off x="-1434116" y="2395638"/>
              <a:ext cx="271975" cy="257908"/>
            </a:xfrm>
            <a:prstGeom prst="ellipse">
              <a:avLst/>
            </a:prstGeom>
            <a:grpFill/>
            <a:ln>
              <a:solidFill>
                <a:srgbClr val="ED6F3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17564CE-0014-D5AE-66E0-73BF67D6846C}"/>
                </a:ext>
              </a:extLst>
            </p:cNvPr>
            <p:cNvSpPr txBox="1"/>
            <p:nvPr/>
          </p:nvSpPr>
          <p:spPr>
            <a:xfrm>
              <a:off x="-1445502" y="2339926"/>
              <a:ext cx="294744" cy="3544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F25ED01-A260-0517-7319-08EA769D71B5}"/>
              </a:ext>
            </a:extLst>
          </p:cNvPr>
          <p:cNvGrpSpPr/>
          <p:nvPr/>
        </p:nvGrpSpPr>
        <p:grpSpPr>
          <a:xfrm>
            <a:off x="853664" y="1490829"/>
            <a:ext cx="4303380" cy="3492868"/>
            <a:chOff x="853664" y="1490829"/>
            <a:chExt cx="4303380" cy="349286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29D1340-BB5C-EE00-B4D2-3EC23CEB980B}"/>
                </a:ext>
              </a:extLst>
            </p:cNvPr>
            <p:cNvSpPr/>
            <p:nvPr/>
          </p:nvSpPr>
          <p:spPr>
            <a:xfrm>
              <a:off x="853664" y="1490829"/>
              <a:ext cx="4303380" cy="349286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90C05A0-2F6D-930A-CB51-476A3D1A34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9813" y="1717699"/>
              <a:ext cx="3715281" cy="2978974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</p:pic>
      </p:grpSp>
    </p:spTree>
    <p:extLst>
      <p:ext uri="{BB962C8B-B14F-4D97-AF65-F5344CB8AC3E}">
        <p14:creationId xmlns:p14="http://schemas.microsoft.com/office/powerpoint/2010/main" val="39738926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56C2D78-94D2-3FF3-86B2-022A89CFF760}"/>
              </a:ext>
            </a:extLst>
          </p:cNvPr>
          <p:cNvSpPr/>
          <p:nvPr/>
        </p:nvSpPr>
        <p:spPr>
          <a:xfrm>
            <a:off x="2461513" y="1239424"/>
            <a:ext cx="3926286" cy="2652193"/>
          </a:xfrm>
          <a:prstGeom prst="rect">
            <a:avLst/>
          </a:prstGeom>
          <a:solidFill>
            <a:srgbClr val="ED6F3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67A85D-1976-B201-6FD6-D78C158EB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Savor and Celebrate!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EB206-21F8-B38A-D45B-0E768B3B7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637" y="4134095"/>
            <a:ext cx="8107987" cy="2322835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3600" dirty="0"/>
              <a:t>Take the time and really experience the sense of taking “ownership” for increasing the well-being in your life</a:t>
            </a:r>
          </a:p>
          <a:p>
            <a:pPr marL="285750" indent="-285750"/>
            <a:r>
              <a:rPr lang="en-US" sz="3600" dirty="0"/>
              <a:t>“Wash, Rinse, Repeat” 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B1165-68DA-DFA3-3331-2BFD1A551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7ABB-C170-4674-B3FF-E4C0EEFBD31E}" type="slidenum">
              <a:rPr lang="en-US" smtClean="0"/>
              <a:t>34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A1E174E-3BEB-71C3-ABCC-D44B36038C88}"/>
              </a:ext>
            </a:extLst>
          </p:cNvPr>
          <p:cNvGrpSpPr/>
          <p:nvPr/>
        </p:nvGrpSpPr>
        <p:grpSpPr>
          <a:xfrm>
            <a:off x="245317" y="497286"/>
            <a:ext cx="288861" cy="338554"/>
            <a:chOff x="-1445501" y="2339926"/>
            <a:chExt cx="294743" cy="354432"/>
          </a:xfrm>
          <a:solidFill>
            <a:srgbClr val="498187"/>
          </a:solidFill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A68C947-B720-495F-A404-E1838CA8F257}"/>
                </a:ext>
              </a:extLst>
            </p:cNvPr>
            <p:cNvSpPr/>
            <p:nvPr/>
          </p:nvSpPr>
          <p:spPr>
            <a:xfrm>
              <a:off x="-1434116" y="2395638"/>
              <a:ext cx="271975" cy="257908"/>
            </a:xfrm>
            <a:prstGeom prst="ellipse">
              <a:avLst/>
            </a:prstGeom>
            <a:grpFill/>
            <a:ln>
              <a:solidFill>
                <a:srgbClr val="ED6F3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17564CE-0014-D5AE-66E0-73BF67D6846C}"/>
                </a:ext>
              </a:extLst>
            </p:cNvPr>
            <p:cNvSpPr txBox="1"/>
            <p:nvPr/>
          </p:nvSpPr>
          <p:spPr>
            <a:xfrm>
              <a:off x="-1445501" y="2339926"/>
              <a:ext cx="294743" cy="3544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A6815294-F77C-CA55-E774-FE878911DC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2997" y="1379424"/>
            <a:ext cx="3603328" cy="237219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4311208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A7B57E-9854-C6BF-AD9C-A8AFAC946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7ABB-C170-4674-B3FF-E4C0EEFBD31E}" type="slidenum">
              <a:rPr lang="en-US" smtClean="0"/>
              <a:t>35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1DC6F6-CE56-4047-A04A-D13DA490A93A}"/>
              </a:ext>
            </a:extLst>
          </p:cNvPr>
          <p:cNvSpPr txBox="1">
            <a:spLocks/>
          </p:cNvSpPr>
          <p:nvPr/>
        </p:nvSpPr>
        <p:spPr>
          <a:xfrm>
            <a:off x="241502" y="4720061"/>
            <a:ext cx="8524809" cy="749833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2E50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6600" dirty="0">
                <a:solidFill>
                  <a:srgbClr val="498187"/>
                </a:solidFill>
                <a:latin typeface="Trajan Pro" panose="02020502050506020301" pitchFamily="18" charset="0"/>
              </a:rPr>
              <a:t>Practical Advice </a:t>
            </a:r>
            <a:endParaRPr lang="en-US" sz="6600" dirty="0">
              <a:solidFill>
                <a:srgbClr val="498187"/>
              </a:solidFill>
              <a:latin typeface="Segoe Script" panose="030B0504020000000003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993406-7E95-55C0-EFC5-91B2958925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529" y="498733"/>
            <a:ext cx="7721131" cy="333487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3311364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3C666-8596-4499-942C-8B0911F0E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Off the Rat Wheel!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BA380-5134-436A-BC56-68B6C65C5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88135"/>
            <a:ext cx="7886700" cy="4351338"/>
          </a:xfrm>
        </p:spPr>
        <p:txBody>
          <a:bodyPr>
            <a:normAutofit/>
          </a:bodyPr>
          <a:lstStyle/>
          <a:p>
            <a:r>
              <a:rPr lang="en-US" sz="2800" dirty="0"/>
              <a:t>Create quiet time for personal thinking</a:t>
            </a:r>
          </a:p>
          <a:p>
            <a:r>
              <a:rPr lang="en-US" sz="2800" dirty="0"/>
              <a:t>Find a quiet space</a:t>
            </a:r>
          </a:p>
          <a:p>
            <a:r>
              <a:rPr lang="en-US" sz="2800" dirty="0"/>
              <a:t>Get your thoughts out of your head and onto paper or electrons</a:t>
            </a:r>
          </a:p>
          <a:p>
            <a:r>
              <a:rPr lang="en-US" sz="2800" dirty="0"/>
              <a:t>Relax and take a deep breath</a:t>
            </a:r>
          </a:p>
          <a:p>
            <a:r>
              <a:rPr lang="en-US" sz="2800" dirty="0"/>
              <a:t>Speak kindly to yourself – be gentle in word and deed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B74C1E-BD2E-4BC9-A9DE-78A2D569E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978A4-B03C-4C52-91E6-E2DC98D7E818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10" descr="Image result for rat running on a wheel">
            <a:extLst>
              <a:ext uri="{FF2B5EF4-FFF2-40B4-BE49-F238E27FC236}">
                <a16:creationId xmlns:a16="http://schemas.microsoft.com/office/drawing/2014/main" id="{C9D016C8-C7B4-45F3-94A6-698C2DE11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385758" y="4398716"/>
            <a:ext cx="2951946" cy="208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221EF69C-34F4-489D-AE5C-7C229EACC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4705" y="4398716"/>
            <a:ext cx="2951945" cy="208643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9552453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74DEE-5338-46FD-92D2-5B660E746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 to Your Own Voice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7CDE9-5440-4683-B476-F5C7F2E3A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68" y="1350362"/>
            <a:ext cx="3735121" cy="4885068"/>
          </a:xfrm>
        </p:spPr>
        <p:txBody>
          <a:bodyPr>
            <a:normAutofit/>
          </a:bodyPr>
          <a:lstStyle/>
          <a:p>
            <a:r>
              <a:rPr lang="en-US" sz="2800" dirty="0"/>
              <a:t>Make this private and personal work</a:t>
            </a:r>
          </a:p>
          <a:p>
            <a:r>
              <a:rPr lang="en-US" sz="2800" dirty="0"/>
              <a:t>Share when ready – but not prematurely and then only with those with a “need to know”</a:t>
            </a:r>
          </a:p>
          <a:p>
            <a:r>
              <a:rPr lang="en-US" sz="2800" dirty="0"/>
              <a:t>Seek advice judicially</a:t>
            </a:r>
          </a:p>
          <a:p>
            <a:r>
              <a:rPr lang="en-US" sz="2800" dirty="0"/>
              <a:t>Set aside the din of social media and “experts”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2D85F-2C81-483B-A47C-80C660CAE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978A4-B03C-4C52-91E6-E2DC98D7E818}" type="slidenum">
              <a:rPr lang="en-US" smtClean="0"/>
              <a:t>37</a:t>
            </a:fld>
            <a:endParaRPr lang="en-US"/>
          </a:p>
        </p:txBody>
      </p:sp>
      <p:pic>
        <p:nvPicPr>
          <p:cNvPr id="1026" name="Picture 2" descr="It&amp;#39;s time to ask yourself &amp;quot;What Am I Thinking? - Be Kind 2 You">
            <a:extLst>
              <a:ext uri="{FF2B5EF4-FFF2-40B4-BE49-F238E27FC236}">
                <a16:creationId xmlns:a16="http://schemas.microsoft.com/office/drawing/2014/main" id="{611616A1-5C15-402A-968A-CCCCD4380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5751" y="1713137"/>
            <a:ext cx="4221081" cy="35387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0151603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EE733-1AB9-4C40-8B0D-99CD0894E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Not Afraid – It’s a Choice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27808E-9960-40B5-920E-6B5CA70FD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18185"/>
            <a:ext cx="8229600" cy="2004211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dirty="0"/>
              <a:t>We can accept the default and hunker down – fearful, negative, reactive, unsettled, and isolated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We can seek and claim our own well-being and happiness – </a:t>
            </a:r>
          </a:p>
          <a:p>
            <a:pPr marL="0" indent="0" algn="ctr">
              <a:buNone/>
            </a:pPr>
            <a:r>
              <a:rPr lang="en-US" b="1" i="1" dirty="0">
                <a:solidFill>
                  <a:srgbClr val="ED6F37"/>
                </a:solidFill>
              </a:rPr>
              <a:t>with intention, attention, and effort</a:t>
            </a:r>
            <a:endParaRPr lang="en-US" b="1" dirty="0">
              <a:solidFill>
                <a:srgbClr val="ED6F37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07838-7D7C-4755-BB2C-0BC70AEFC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66804" y="6312407"/>
            <a:ext cx="1066800" cy="329184"/>
          </a:xfrm>
        </p:spPr>
        <p:txBody>
          <a:bodyPr/>
          <a:lstStyle/>
          <a:p>
            <a:fld id="{DC4A304E-F5E4-4E0E-8A3C-EFF9C0F4AA20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5" name="Picture 6" descr="Burrowing owls are one of several bird species that dig burrows instead of making nests. Kingfishers, puffins, and some types of penguins also make burrows.">
            <a:extLst>
              <a:ext uri="{FF2B5EF4-FFF2-40B4-BE49-F238E27FC236}">
                <a16:creationId xmlns:a16="http://schemas.microsoft.com/office/drawing/2014/main" id="{6ABF4720-99C5-4F81-B30B-08A48D483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352" y="1298465"/>
            <a:ext cx="3769085" cy="301105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0F85EF2A-ECCE-47EF-900C-A76CE5E04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3172" y="1298465"/>
            <a:ext cx="3920432" cy="298990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CD081C0-8842-4BB2-B5C9-84E3DB4F7AF0}"/>
              </a:ext>
            </a:extLst>
          </p:cNvPr>
          <p:cNvSpPr txBox="1"/>
          <p:nvPr/>
        </p:nvSpPr>
        <p:spPr>
          <a:xfrm>
            <a:off x="4108283" y="5072744"/>
            <a:ext cx="654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D6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5741564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74DEE-5338-46FD-92D2-5B660E746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Not Afraid…</a:t>
            </a:r>
            <a:r>
              <a:rPr lang="en-US" i="1" dirty="0"/>
              <a:t>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7CDE9-5440-4683-B476-F5C7F2E3A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302" y="1088058"/>
            <a:ext cx="7619058" cy="4351338"/>
          </a:xfrm>
        </p:spPr>
        <p:txBody>
          <a:bodyPr>
            <a:normAutofit/>
          </a:bodyPr>
          <a:lstStyle/>
          <a:p>
            <a:r>
              <a:rPr lang="en-US" sz="2800" dirty="0"/>
              <a:t>Think of this as exploratory – you don’t have to do anything of this – the choice is yours</a:t>
            </a:r>
          </a:p>
          <a:p>
            <a:r>
              <a:rPr lang="en-US" sz="2800" dirty="0"/>
              <a:t>Open the lens wide and look deeply – but then narrow the field to the manageable and meaningful few items</a:t>
            </a:r>
          </a:p>
          <a:p>
            <a:r>
              <a:rPr lang="en-US" sz="2800" dirty="0"/>
              <a:t>Have confidence in yourself (i.e., self-efficacy/ internal locus of control)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2D85F-2C81-483B-A47C-80C660CAE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978A4-B03C-4C52-91E6-E2DC98D7E818}" type="slidenum">
              <a:rPr lang="en-US" smtClean="0"/>
              <a:t>39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514C39A-B96A-4A33-820B-F0C860517301}"/>
              </a:ext>
            </a:extLst>
          </p:cNvPr>
          <p:cNvGrpSpPr/>
          <p:nvPr/>
        </p:nvGrpSpPr>
        <p:grpSpPr>
          <a:xfrm>
            <a:off x="4193860" y="4208741"/>
            <a:ext cx="4416626" cy="1753039"/>
            <a:chOff x="3976432" y="1520653"/>
            <a:chExt cx="6908698" cy="263105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20D6497-5FB4-4E20-A407-E00913134B85}"/>
                </a:ext>
              </a:extLst>
            </p:cNvPr>
            <p:cNvGrpSpPr/>
            <p:nvPr/>
          </p:nvGrpSpPr>
          <p:grpSpPr>
            <a:xfrm>
              <a:off x="3976432" y="1520653"/>
              <a:ext cx="2639684" cy="2631056"/>
              <a:chOff x="345056" y="2139352"/>
              <a:chExt cx="3607653" cy="3666226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7014EE3-187D-42B2-B32C-EA588140FCBF}"/>
                  </a:ext>
                </a:extLst>
              </p:cNvPr>
              <p:cNvSpPr/>
              <p:nvPr/>
            </p:nvSpPr>
            <p:spPr>
              <a:xfrm>
                <a:off x="345056" y="2139352"/>
                <a:ext cx="3607653" cy="3666226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F03522BB-8055-4CB5-A6B3-385257043B95}"/>
                  </a:ext>
                </a:extLst>
              </p:cNvPr>
              <p:cNvSpPr/>
              <p:nvPr/>
            </p:nvSpPr>
            <p:spPr>
              <a:xfrm>
                <a:off x="932558" y="2756141"/>
                <a:ext cx="2432649" cy="2432649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D91FC691-CEAB-412C-8498-2A7C109337FD}"/>
                  </a:ext>
                </a:extLst>
              </p:cNvPr>
              <p:cNvSpPr/>
              <p:nvPr/>
            </p:nvSpPr>
            <p:spPr>
              <a:xfrm>
                <a:off x="1565694" y="3380677"/>
                <a:ext cx="1166377" cy="1183576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16F31BA-E47F-4FCF-A8D6-75CD3EB21CB7}"/>
                </a:ext>
              </a:extLst>
            </p:cNvPr>
            <p:cNvSpPr txBox="1"/>
            <p:nvPr/>
          </p:nvSpPr>
          <p:spPr>
            <a:xfrm>
              <a:off x="6763110" y="1790528"/>
              <a:ext cx="2685728" cy="554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ED6F37"/>
                  </a:solidFill>
                </a:rPr>
                <a:t>Circle of Control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62EFD0E-36CB-42A9-B036-E220E4BC28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3268" y="2032173"/>
              <a:ext cx="1319842" cy="804008"/>
            </a:xfrm>
            <a:prstGeom prst="straightConnector1">
              <a:avLst/>
            </a:prstGeom>
            <a:ln w="38100">
              <a:solidFill>
                <a:srgbClr val="ED6F3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407EBB3-C192-4152-9746-209DD6DF157E}"/>
                </a:ext>
              </a:extLst>
            </p:cNvPr>
            <p:cNvSpPr txBox="1"/>
            <p:nvPr/>
          </p:nvSpPr>
          <p:spPr>
            <a:xfrm>
              <a:off x="6763110" y="2386942"/>
              <a:ext cx="2969877" cy="554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ED6F37"/>
                  </a:solidFill>
                </a:rPr>
                <a:t>Circle of Influence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71677A8-CE76-440A-9ABC-4117CD0C3D3B}"/>
                </a:ext>
              </a:extLst>
            </p:cNvPr>
            <p:cNvCxnSpPr>
              <a:cxnSpLocks/>
              <a:stCxn id="11" idx="1"/>
            </p:cNvCxnSpPr>
            <p:nvPr/>
          </p:nvCxnSpPr>
          <p:spPr>
            <a:xfrm flipH="1">
              <a:off x="5862084" y="2664098"/>
              <a:ext cx="901026" cy="523731"/>
            </a:xfrm>
            <a:prstGeom prst="straightConnector1">
              <a:avLst/>
            </a:prstGeom>
            <a:ln w="38100">
              <a:solidFill>
                <a:srgbClr val="ED6F3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261826-D752-4858-8B55-D4F333F5AC50}"/>
                </a:ext>
              </a:extLst>
            </p:cNvPr>
            <p:cNvSpPr txBox="1"/>
            <p:nvPr/>
          </p:nvSpPr>
          <p:spPr>
            <a:xfrm>
              <a:off x="6763110" y="2983356"/>
              <a:ext cx="4122020" cy="554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498187"/>
                  </a:solidFill>
                </a:rPr>
                <a:t>Circle of Interest/Concern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727CB73-4828-4A13-9C51-E33FDF7097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33241" y="3187829"/>
              <a:ext cx="404482" cy="254011"/>
            </a:xfrm>
            <a:prstGeom prst="straightConnector1">
              <a:avLst/>
            </a:prstGeom>
            <a:ln w="38100">
              <a:solidFill>
                <a:srgbClr val="49818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E93B0A8-E1DC-4A8D-B440-836A29FF0E75}"/>
              </a:ext>
            </a:extLst>
          </p:cNvPr>
          <p:cNvSpPr txBox="1">
            <a:spLocks/>
          </p:cNvSpPr>
          <p:nvPr/>
        </p:nvSpPr>
        <p:spPr>
          <a:xfrm>
            <a:off x="562535" y="4119958"/>
            <a:ext cx="3358229" cy="236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3363" indent="-233363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875" indent="-1635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9913" indent="-17303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>
                  <a:lumMod val="75000"/>
                </a:schemeClr>
              </a:buClr>
              <a:buFont typeface="Calibri" panose="020F0502020204030204" pitchFamily="34" charset="0"/>
              <a:buChar char="─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D6F37"/>
              </a:buClr>
            </a:pPr>
            <a:r>
              <a:rPr lang="en-US" sz="2800" dirty="0"/>
              <a:t>Focus on what you can </a:t>
            </a:r>
            <a:r>
              <a:rPr lang="en-US" sz="2800" b="1" dirty="0">
                <a:solidFill>
                  <a:srgbClr val="ED6F37"/>
                </a:solidFill>
              </a:rPr>
              <a:t>control</a:t>
            </a:r>
            <a:r>
              <a:rPr lang="en-US" sz="2800" b="1" dirty="0">
                <a:solidFill>
                  <a:srgbClr val="CA6F06"/>
                </a:solidFill>
              </a:rPr>
              <a:t> </a:t>
            </a:r>
            <a:r>
              <a:rPr lang="en-US" sz="2800" dirty="0"/>
              <a:t>and </a:t>
            </a:r>
            <a:r>
              <a:rPr lang="en-US" sz="2800" b="1" dirty="0">
                <a:solidFill>
                  <a:srgbClr val="ED6F37"/>
                </a:solidFill>
              </a:rPr>
              <a:t>influence</a:t>
            </a:r>
            <a:r>
              <a:rPr lang="en-US" sz="2800" dirty="0"/>
              <a:t> in your personal life – let go of the rest!</a:t>
            </a:r>
          </a:p>
        </p:txBody>
      </p:sp>
    </p:spTree>
    <p:extLst>
      <p:ext uri="{BB962C8B-B14F-4D97-AF65-F5344CB8AC3E}">
        <p14:creationId xmlns:p14="http://schemas.microsoft.com/office/powerpoint/2010/main" val="2490546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0F3A9D0-6B3A-8FE8-C242-A4F22A15F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66" y="4825338"/>
            <a:ext cx="8524809" cy="749833"/>
          </a:xfrm>
          <a:solidFill>
            <a:schemeClr val="bg1"/>
          </a:solidFill>
          <a:effectLst>
            <a:softEdge rad="31750"/>
          </a:effectLst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br>
              <a:rPr lang="en-US" sz="5400" dirty="0">
                <a:solidFill>
                  <a:srgbClr val="1A5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</a:br>
            <a:r>
              <a:rPr lang="en-US" sz="5400" dirty="0">
                <a:solidFill>
                  <a:srgbClr val="1A5366"/>
                </a:solidFill>
                <a:latin typeface="Trajan Pro" panose="02020502050506020301" pitchFamily="18" charset="0"/>
              </a:rPr>
              <a:t>The Science and </a:t>
            </a:r>
            <a:br>
              <a:rPr lang="en-US" sz="5400" dirty="0">
                <a:solidFill>
                  <a:srgbClr val="1A5366"/>
                </a:solidFill>
                <a:latin typeface="Trajan Pro" panose="02020502050506020301" pitchFamily="18" charset="0"/>
              </a:rPr>
            </a:br>
            <a:r>
              <a:rPr lang="en-US" sz="5400" dirty="0">
                <a:solidFill>
                  <a:srgbClr val="1A5366"/>
                </a:solidFill>
                <a:latin typeface="Trajan Pro" panose="02020502050506020301" pitchFamily="18" charset="0"/>
              </a:rPr>
              <a:t>Practice of Well-Being</a:t>
            </a:r>
            <a:endParaRPr lang="en-US" sz="5400" dirty="0">
              <a:solidFill>
                <a:srgbClr val="1A5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35EBE8-E570-2CB1-891A-7DCD2E5DF3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25" y="503270"/>
            <a:ext cx="8145750" cy="297101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21EE13-BAF7-4E7D-A536-6E74191B2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7ABB-C170-4674-B3FF-E4C0EEFBD3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901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891A9-08CF-4EB2-9BBE-201E3B4B2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777" y="93545"/>
            <a:ext cx="7886700" cy="1026400"/>
          </a:xfrm>
        </p:spPr>
        <p:txBody>
          <a:bodyPr/>
          <a:lstStyle/>
          <a:p>
            <a:r>
              <a:rPr lang="en-US" dirty="0"/>
              <a:t>Practice Self-Compassion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A64B7-A8D7-43A5-8F89-08E0018A5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982" y="1036126"/>
            <a:ext cx="7279090" cy="5728329"/>
          </a:xfrm>
        </p:spPr>
        <p:txBody>
          <a:bodyPr>
            <a:normAutofit lnSpcReduction="10000"/>
          </a:bodyPr>
          <a:lstStyle/>
          <a:p>
            <a:r>
              <a:rPr lang="en-US" sz="3200" b="1" dirty="0">
                <a:solidFill>
                  <a:srgbClr val="ED6F37"/>
                </a:solidFill>
              </a:rPr>
              <a:t>Three Key Elements</a:t>
            </a:r>
          </a:p>
          <a:p>
            <a:pPr marL="457200" lvl="1" indent="0">
              <a:buNone/>
            </a:pPr>
            <a:r>
              <a:rPr lang="en-US" sz="2800" b="1" dirty="0"/>
              <a:t>1.  Self-kindness  </a:t>
            </a:r>
          </a:p>
          <a:p>
            <a:pPr marL="1201738" lvl="2" indent="-287338"/>
            <a:r>
              <a:rPr lang="en-US" sz="2400" dirty="0"/>
              <a:t>“that we be gentle and understanding with ourselves rather than harshly critical and judgmental” </a:t>
            </a:r>
          </a:p>
          <a:p>
            <a:pPr marL="1201738" lvl="2" indent="-287338"/>
            <a:r>
              <a:rPr lang="en-US" sz="2400" dirty="0"/>
              <a:t>“We make a peace offering of warmth, gentleness, and sympathy </a:t>
            </a:r>
            <a:r>
              <a:rPr lang="en-US" sz="2400" i="1" dirty="0"/>
              <a:t>from</a:t>
            </a:r>
            <a:r>
              <a:rPr lang="en-US" sz="2400" dirty="0"/>
              <a:t> ourselves </a:t>
            </a:r>
            <a:r>
              <a:rPr lang="en-US" sz="2400" i="1" dirty="0"/>
              <a:t>to</a:t>
            </a:r>
            <a:r>
              <a:rPr lang="en-US" sz="2400" dirty="0"/>
              <a:t> ourselves, so that true healing can occur</a:t>
            </a:r>
            <a:r>
              <a:rPr lang="en-US" sz="1050" dirty="0"/>
              <a:t>.”</a:t>
            </a:r>
          </a:p>
          <a:p>
            <a:pPr marL="1201738" lvl="2" indent="-287338"/>
            <a:r>
              <a:rPr lang="en-US" sz="2400" dirty="0"/>
              <a:t>Four Question from Dr. Marshall Rosenberg…</a:t>
            </a:r>
          </a:p>
          <a:p>
            <a:pPr lvl="3"/>
            <a:r>
              <a:rPr lang="en-US" sz="2000" dirty="0"/>
              <a:t>What am I observing?</a:t>
            </a:r>
          </a:p>
          <a:p>
            <a:pPr lvl="3"/>
            <a:r>
              <a:rPr lang="en-US" sz="2000" dirty="0"/>
              <a:t>What am I feeling?</a:t>
            </a:r>
          </a:p>
          <a:p>
            <a:pPr lvl="3"/>
            <a:r>
              <a:rPr lang="en-US" sz="2000" dirty="0"/>
              <a:t>What am I needing right now?</a:t>
            </a:r>
          </a:p>
          <a:p>
            <a:pPr lvl="3"/>
            <a:r>
              <a:rPr lang="en-US" sz="2000" dirty="0"/>
              <a:t>Do I have a request of myself or someone else?</a:t>
            </a:r>
          </a:p>
          <a:p>
            <a:pPr marL="1201738" lvl="2" indent="-287338"/>
            <a:r>
              <a:rPr lang="en-US" sz="2400" b="1" i="1" dirty="0">
                <a:solidFill>
                  <a:srgbClr val="ED6F37"/>
                </a:solidFill>
              </a:rPr>
              <a:t>“We don’t need others to respond with care and compassion in order to feel worthy of love”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4E5E26-99E4-4EFA-AB8D-1C682C2D1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00505-9DB7-4C3A-93D2-CF138BFD6BB4}" type="slidenum">
              <a:rPr lang="en-US" smtClean="0"/>
              <a:t>40</a:t>
            </a:fld>
            <a:endParaRPr lang="en-US" dirty="0"/>
          </a:p>
        </p:txBody>
      </p:sp>
      <p:pic>
        <p:nvPicPr>
          <p:cNvPr id="3074" name="Picture 2" descr="Self-Compassion: The Proven Power of Being Kind to Yourself by [Kristin Neff]">
            <a:extLst>
              <a:ext uri="{FF2B5EF4-FFF2-40B4-BE49-F238E27FC236}">
                <a16:creationId xmlns:a16="http://schemas.microsoft.com/office/drawing/2014/main" id="{3D1A2DA4-0F58-4B6F-958E-51615BD7F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2909" y="1213490"/>
            <a:ext cx="1117961" cy="16786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5" name="Picture 2" descr="About Dr. Kristin Neff | Self-Compassion">
            <a:extLst>
              <a:ext uri="{FF2B5EF4-FFF2-40B4-BE49-F238E27FC236}">
                <a16:creationId xmlns:a16="http://schemas.microsoft.com/office/drawing/2014/main" id="{FCEB6850-309C-09D1-BE14-9A139D7A7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4072" y="3312821"/>
            <a:ext cx="1155634" cy="156878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56E09B9-8839-A6B8-8307-007E7D6F5E50}"/>
              </a:ext>
            </a:extLst>
          </p:cNvPr>
          <p:cNvSpPr txBox="1">
            <a:spLocks/>
          </p:cNvSpPr>
          <p:nvPr/>
        </p:nvSpPr>
        <p:spPr>
          <a:xfrm>
            <a:off x="7321626" y="4931003"/>
            <a:ext cx="1760526" cy="102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326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dirty="0">
                <a:effectLst/>
              </a:rPr>
              <a:t>Dr. Kristin Neff</a:t>
            </a:r>
          </a:p>
          <a:p>
            <a:pPr>
              <a:lnSpc>
                <a:spcPct val="120000"/>
              </a:lnSpc>
            </a:pPr>
            <a:r>
              <a:rPr lang="en-US" dirty="0">
                <a:effectLst/>
              </a:rPr>
              <a:t>University of Texas at Austin</a:t>
            </a:r>
          </a:p>
        </p:txBody>
      </p:sp>
    </p:spTree>
    <p:extLst>
      <p:ext uri="{BB962C8B-B14F-4D97-AF65-F5344CB8AC3E}">
        <p14:creationId xmlns:p14="http://schemas.microsoft.com/office/powerpoint/2010/main" val="24699818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891A9-08CF-4EB2-9BBE-201E3B4B2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9058"/>
            <a:ext cx="7886700" cy="1026400"/>
          </a:xfrm>
        </p:spPr>
        <p:txBody>
          <a:bodyPr/>
          <a:lstStyle/>
          <a:p>
            <a:r>
              <a:rPr lang="en-US" dirty="0"/>
              <a:t>Practice Self-Compassion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A64B7-A8D7-43A5-8F89-08E0018A5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346" y="1151788"/>
            <a:ext cx="6602654" cy="560715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800" b="1" dirty="0"/>
              <a:t>2. Common humanity  </a:t>
            </a:r>
          </a:p>
          <a:p>
            <a:pPr lvl="2"/>
            <a:r>
              <a:rPr lang="en-US" sz="2400" dirty="0"/>
              <a:t>“feeling connected with others in the experience of life rather than feeling isolated and alienated by our suffering”</a:t>
            </a:r>
          </a:p>
          <a:p>
            <a:pPr lvl="2"/>
            <a:r>
              <a:rPr lang="en-US" sz="2400" dirty="0"/>
              <a:t>“mutuality in the experience of suffering… and we remember that feelings of inadequacy and disappointment are shared by all”</a:t>
            </a:r>
          </a:p>
          <a:p>
            <a:pPr lvl="2"/>
            <a:r>
              <a:rPr lang="en-US" sz="2400" dirty="0"/>
              <a:t>“Whereas self-pity says ‘poor me,’ self-compassion remembers that everyone suffers, and it offers comfort because everyone is human.”</a:t>
            </a:r>
          </a:p>
          <a:p>
            <a:pPr lvl="2"/>
            <a:r>
              <a:rPr lang="en-US" sz="2400" b="1" i="1" dirty="0">
                <a:solidFill>
                  <a:srgbClr val="ED6F37"/>
                </a:solidFill>
              </a:rPr>
              <a:t>“When we remember that pain is part of the shared human experience, we escape from the rabbit hole of self-pity”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4E5E26-99E4-4EFA-AB8D-1C682C2D1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9004" y="6379049"/>
            <a:ext cx="2057400" cy="365125"/>
          </a:xfrm>
        </p:spPr>
        <p:txBody>
          <a:bodyPr/>
          <a:lstStyle/>
          <a:p>
            <a:fld id="{EB500505-9DB7-4C3A-93D2-CF138BFD6BB4}" type="slidenum">
              <a:rPr lang="en-US" smtClean="0"/>
              <a:t>41</a:t>
            </a:fld>
            <a:endParaRPr lang="en-US" dirty="0"/>
          </a:p>
        </p:txBody>
      </p:sp>
      <p:pic>
        <p:nvPicPr>
          <p:cNvPr id="3074" name="Picture 2" descr="Self-Compassion: The Proven Power of Being Kind to Yourself by [Kristin Neff]">
            <a:extLst>
              <a:ext uri="{FF2B5EF4-FFF2-40B4-BE49-F238E27FC236}">
                <a16:creationId xmlns:a16="http://schemas.microsoft.com/office/drawing/2014/main" id="{3D1A2DA4-0F58-4B6F-958E-51615BD7F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2000" y="1503775"/>
            <a:ext cx="1106249" cy="166103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56C1F7-DC1E-4B8B-8504-6D5683DFF6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6929" y="2902822"/>
            <a:ext cx="1106249" cy="166103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2943983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891A9-08CF-4EB2-9BBE-201E3B4B2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086" y="136524"/>
            <a:ext cx="7886700" cy="1026400"/>
          </a:xfrm>
        </p:spPr>
        <p:txBody>
          <a:bodyPr/>
          <a:lstStyle/>
          <a:p>
            <a:r>
              <a:rPr lang="en-US" dirty="0"/>
              <a:t>Practice Self-Compassion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A64B7-A8D7-43A5-8F89-08E0018A5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708" y="1162924"/>
            <a:ext cx="6121979" cy="5432429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b="1" dirty="0"/>
              <a:t>3.  Mindfulness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2600" dirty="0"/>
              <a:t>“To give ourselves compassion, we first have to recognize that we are suffering.  </a:t>
            </a:r>
            <a:r>
              <a:rPr lang="en-US" sz="2600" b="1" i="1" dirty="0">
                <a:solidFill>
                  <a:srgbClr val="ED6F37"/>
                </a:solidFill>
              </a:rPr>
              <a:t>We can’t heal what we can’t feel”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2600" dirty="0"/>
              <a:t>When life goes wrong through no fault of our own, we don’t necessarily blame ourselves, but </a:t>
            </a:r>
            <a:r>
              <a:rPr lang="en-US" sz="2600" b="1" i="1" dirty="0">
                <a:solidFill>
                  <a:srgbClr val="ED6F37"/>
                </a:solidFill>
              </a:rPr>
              <a:t>“go immediately into problem-solving mode”.  “We need to acknowledge that we’re having a hard time, and that our pain is deserving of a kind response”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4E5E26-99E4-4EFA-AB8D-1C682C2D1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00505-9DB7-4C3A-93D2-CF138BFD6BB4}" type="slidenum">
              <a:rPr lang="en-US" smtClean="0"/>
              <a:t>42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EA7BA1-4DDD-4866-90D0-3C88228DE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4976" y="1711384"/>
            <a:ext cx="1760374" cy="231992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9884712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F11F9-D0BA-A77F-69FB-6572AE57F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 the Foundation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B4075-6895-2D88-ECC3-C018BB447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692" y="1045752"/>
            <a:ext cx="7886700" cy="5481537"/>
          </a:xfrm>
        </p:spPr>
        <p:txBody>
          <a:bodyPr>
            <a:noAutofit/>
          </a:bodyPr>
          <a:lstStyle/>
          <a:p>
            <a:r>
              <a:rPr lang="en-US" sz="2200" b="1" dirty="0">
                <a:solidFill>
                  <a:srgbClr val="000000"/>
                </a:solidFill>
              </a:rPr>
              <a:t>Resilience. </a:t>
            </a:r>
            <a:r>
              <a:rPr lang="en-US" sz="2200" b="0" i="0" dirty="0">
                <a:solidFill>
                  <a:srgbClr val="000000"/>
                </a:solidFill>
                <a:effectLst/>
              </a:rPr>
              <a:t>Resilience is the rapidity with which we recover from adversity; </a:t>
            </a:r>
          </a:p>
          <a:p>
            <a:r>
              <a:rPr lang="en-US" sz="2200" b="1" dirty="0">
                <a:solidFill>
                  <a:srgbClr val="000000"/>
                </a:solidFill>
              </a:rPr>
              <a:t>Outlook</a:t>
            </a:r>
            <a:r>
              <a:rPr lang="en-US" sz="2200" dirty="0">
                <a:solidFill>
                  <a:srgbClr val="000000"/>
                </a:solidFill>
              </a:rPr>
              <a:t>. </a:t>
            </a:r>
            <a:r>
              <a:rPr lang="en-US" sz="2200" b="0" i="0" dirty="0">
                <a:solidFill>
                  <a:srgbClr val="000000"/>
                </a:solidFill>
                <a:effectLst/>
              </a:rPr>
              <a:t>the ability to see the positive in others, the ability to savor positive experiences, the ability to see another human being as a human being who has innate basic goodness.</a:t>
            </a:r>
          </a:p>
          <a:p>
            <a:r>
              <a:rPr lang="en-US" sz="2200" b="1" dirty="0">
                <a:solidFill>
                  <a:srgbClr val="000000"/>
                </a:solidFill>
              </a:rPr>
              <a:t>Attention</a:t>
            </a:r>
            <a:r>
              <a:rPr lang="en-US" sz="2200" dirty="0">
                <a:solidFill>
                  <a:srgbClr val="000000"/>
                </a:solidFill>
              </a:rPr>
              <a:t>. </a:t>
            </a:r>
            <a:r>
              <a:rPr lang="en-US" sz="2200" b="0" i="0" dirty="0">
                <a:solidFill>
                  <a:srgbClr val="000000"/>
                </a:solidFill>
                <a:effectLst/>
              </a:rPr>
              <a:t> </a:t>
            </a:r>
            <a:r>
              <a:rPr lang="en-US" sz="2200" b="1" i="0" dirty="0">
                <a:solidFill>
                  <a:srgbClr val="ED6F37"/>
                </a:solidFill>
                <a:effectLst/>
              </a:rPr>
              <a:t>“</a:t>
            </a:r>
            <a:r>
              <a:rPr lang="en-US" sz="2200" b="1" i="0" u="none" strike="noStrike" dirty="0">
                <a:solidFill>
                  <a:srgbClr val="ED6F37"/>
                </a:solidFill>
                <a:effectLst/>
              </a:rPr>
              <a:t>A wandering mind is an unhappy mind</a:t>
            </a:r>
            <a:r>
              <a:rPr lang="en-US" sz="2200" b="1" i="0" dirty="0">
                <a:solidFill>
                  <a:srgbClr val="ED6F37"/>
                </a:solidFill>
                <a:effectLst/>
              </a:rPr>
              <a:t>.”</a:t>
            </a:r>
          </a:p>
          <a:p>
            <a:pPr lvl="1"/>
            <a:r>
              <a:rPr lang="en-US" sz="2200" b="0" i="0" dirty="0">
                <a:solidFill>
                  <a:srgbClr val="000000"/>
                </a:solidFill>
                <a:effectLst/>
              </a:rPr>
              <a:t>What are you doing right now?</a:t>
            </a:r>
          </a:p>
          <a:p>
            <a:pPr lvl="1"/>
            <a:r>
              <a:rPr lang="en-US" sz="2200" b="0" i="0" dirty="0">
                <a:solidFill>
                  <a:srgbClr val="000000"/>
                </a:solidFill>
                <a:effectLst/>
              </a:rPr>
              <a:t>Where is your mind right now? </a:t>
            </a:r>
          </a:p>
          <a:p>
            <a:pPr lvl="1"/>
            <a:r>
              <a:rPr lang="en-US" sz="2200" b="0" i="0" dirty="0">
                <a:solidFill>
                  <a:srgbClr val="000000"/>
                </a:solidFill>
                <a:effectLst/>
              </a:rPr>
              <a:t>Is it focused on what you’re doing, or is it focused elsewhere?</a:t>
            </a:r>
          </a:p>
          <a:p>
            <a:pPr lvl="1"/>
            <a:r>
              <a:rPr lang="en-US" sz="2200" b="0" i="0" dirty="0">
                <a:solidFill>
                  <a:srgbClr val="000000"/>
                </a:solidFill>
                <a:effectLst/>
              </a:rPr>
              <a:t>How happy or unhappy are you right now?</a:t>
            </a:r>
          </a:p>
          <a:p>
            <a:r>
              <a:rPr lang="en-US" sz="2200" b="1" dirty="0"/>
              <a:t>Generosity</a:t>
            </a:r>
            <a:r>
              <a:rPr lang="en-US" sz="2200" dirty="0"/>
              <a:t>. </a:t>
            </a:r>
            <a:r>
              <a:rPr lang="en-US" sz="2200" b="0" i="0" dirty="0">
                <a:solidFill>
                  <a:srgbClr val="000000"/>
                </a:solidFill>
                <a:effectLst/>
              </a:rPr>
              <a:t>when individuals engage in generous and altruistic behavior, they actually activate circuits in the brain that are key to fostering well-being.</a:t>
            </a:r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380132-F5B4-B558-ABFE-9A897DB67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7ABB-C170-4674-B3FF-E4C0EEFBD31E}" type="slidenum">
              <a:rPr lang="en-US" smtClean="0"/>
              <a:t>43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1DEECDB-C6DE-2D3A-83F2-64136C7C3F94}"/>
              </a:ext>
            </a:extLst>
          </p:cNvPr>
          <p:cNvSpPr txBox="1">
            <a:spLocks/>
          </p:cNvSpPr>
          <p:nvPr/>
        </p:nvSpPr>
        <p:spPr>
          <a:xfrm>
            <a:off x="3886623" y="6436882"/>
            <a:ext cx="2498369" cy="29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326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Dr. Richard Davidson</a:t>
            </a:r>
          </a:p>
        </p:txBody>
      </p:sp>
      <p:pic>
        <p:nvPicPr>
          <p:cNvPr id="4098" name="Picture 2" descr="Center for Healthy Minds | California MAP to Inclusion &amp; Belonging">
            <a:extLst>
              <a:ext uri="{FF2B5EF4-FFF2-40B4-BE49-F238E27FC236}">
                <a16:creationId xmlns:a16="http://schemas.microsoft.com/office/drawing/2014/main" id="{5260BFCB-C2A1-1AB6-8872-91E3BF905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0238" y="5669417"/>
            <a:ext cx="2558070" cy="68215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4100" name="Picture 4" descr="Richard J. Davidson, Advisory Board Member - Mindful">
            <a:extLst>
              <a:ext uri="{FF2B5EF4-FFF2-40B4-BE49-F238E27FC236}">
                <a16:creationId xmlns:a16="http://schemas.microsoft.com/office/drawing/2014/main" id="{45A3E391-569F-2374-A841-9F3CD009E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5438" y="5382491"/>
            <a:ext cx="1445983" cy="96223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4734721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335007"/>
            <a:ext cx="7543800" cy="686793"/>
          </a:xfrm>
        </p:spPr>
        <p:txBody>
          <a:bodyPr/>
          <a:lstStyle/>
          <a:p>
            <a:r>
              <a:rPr lang="en-US" dirty="0"/>
              <a:t>Take Care of Yourself!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1D09-FAF7-4479-8740-F4BD70AE1DD4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26B7DE34-93F3-4EF2-BE70-28A1FCCD8A67}"/>
              </a:ext>
            </a:extLst>
          </p:cNvPr>
          <p:cNvSpPr txBox="1">
            <a:spLocks/>
          </p:cNvSpPr>
          <p:nvPr/>
        </p:nvSpPr>
        <p:spPr>
          <a:xfrm>
            <a:off x="580854" y="1021800"/>
            <a:ext cx="7338173" cy="216679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25425" indent="-225425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3B758B"/>
              </a:buClr>
              <a:buSzPct val="100000"/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3B758B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3B758B"/>
              </a:buClr>
              <a:buFont typeface="Times New Roman" panose="02020603050405020304" pitchFamily="18" charset="0"/>
              <a:buChar char="‒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0563" lvl="2" indent="-306388">
              <a:buFont typeface="Wingdings" panose="05000000000000000000" pitchFamily="2" charset="2"/>
              <a:buChar char="§"/>
            </a:pPr>
            <a:r>
              <a:rPr lang="en-US" sz="2400" dirty="0"/>
              <a:t>Good self-care enables a life of greater well-being</a:t>
            </a:r>
          </a:p>
          <a:p>
            <a:pPr marL="690563" lvl="2" indent="-306388">
              <a:buFont typeface="Wingdings" panose="05000000000000000000" pitchFamily="2" charset="2"/>
              <a:buChar char="§"/>
            </a:pPr>
            <a:r>
              <a:rPr lang="en-US" sz="2400" dirty="0"/>
              <a:t>Distraction, worry, sleep deprivation, and “fast food” lifestyle are</a:t>
            </a:r>
            <a:r>
              <a:rPr lang="en-US" sz="2400" dirty="0">
                <a:solidFill>
                  <a:srgbClr val="9F2967"/>
                </a:solidFill>
              </a:rPr>
              <a:t> </a:t>
            </a:r>
            <a:r>
              <a:rPr lang="en-US" sz="2400" b="1" i="1" dirty="0">
                <a:solidFill>
                  <a:srgbClr val="F27141"/>
                </a:solidFill>
              </a:rPr>
              <a:t>not</a:t>
            </a:r>
            <a:r>
              <a:rPr lang="en-US" sz="2400" dirty="0">
                <a:solidFill>
                  <a:srgbClr val="F27141"/>
                </a:solidFill>
              </a:rPr>
              <a:t> </a:t>
            </a:r>
            <a:r>
              <a:rPr lang="en-US" sz="2400" b="1" i="1" dirty="0">
                <a:solidFill>
                  <a:srgbClr val="F27141"/>
                </a:solidFill>
              </a:rPr>
              <a:t>a Rx </a:t>
            </a:r>
            <a:r>
              <a:rPr lang="en-US" sz="2400" b="1" dirty="0">
                <a:solidFill>
                  <a:srgbClr val="F27141"/>
                </a:solidFill>
              </a:rPr>
              <a:t>for</a:t>
            </a:r>
            <a:r>
              <a:rPr lang="en-US" sz="2400" dirty="0">
                <a:solidFill>
                  <a:srgbClr val="F27141"/>
                </a:solidFill>
              </a:rPr>
              <a:t> </a:t>
            </a:r>
            <a:r>
              <a:rPr lang="en-US" sz="2400" b="1" dirty="0">
                <a:solidFill>
                  <a:srgbClr val="F27141"/>
                </a:solidFill>
              </a:rPr>
              <a:t>well-being or a well-crafted life!</a:t>
            </a:r>
          </a:p>
          <a:p>
            <a:pPr marL="690563" lvl="2" indent="-306388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690563" lvl="2" indent="-306388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690563" lvl="2" indent="-306388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690563" lvl="2" indent="-306388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690563" lvl="2" indent="-306388">
              <a:buFont typeface="Wingdings" panose="05000000000000000000" pitchFamily="2" charset="2"/>
              <a:buChar char="§"/>
            </a:pPr>
            <a:endParaRPr lang="en-US" sz="2400" dirty="0"/>
          </a:p>
          <a:p>
            <a:pPr lvl="2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06E0DD6-4EC8-C284-9DB0-0DDF1FB29F05}"/>
              </a:ext>
            </a:extLst>
          </p:cNvPr>
          <p:cNvGrpSpPr/>
          <p:nvPr/>
        </p:nvGrpSpPr>
        <p:grpSpPr>
          <a:xfrm>
            <a:off x="1335809" y="2939922"/>
            <a:ext cx="6284192" cy="3665098"/>
            <a:chOff x="1224973" y="2857894"/>
            <a:chExt cx="6360626" cy="3816821"/>
          </a:xfrm>
        </p:grpSpPr>
        <p:pic>
          <p:nvPicPr>
            <p:cNvPr id="6" name="Picture 18" descr="Image result for sleeplessness">
              <a:extLst>
                <a:ext uri="{FF2B5EF4-FFF2-40B4-BE49-F238E27FC236}">
                  <a16:creationId xmlns:a16="http://schemas.microsoft.com/office/drawing/2014/main" id="{BD7821FA-1150-334F-1489-0D15E6FC72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817938"/>
              <a:ext cx="2980924" cy="1856777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</p:pic>
        <p:pic>
          <p:nvPicPr>
            <p:cNvPr id="7" name="Picture 2" descr="Image result for fast food">
              <a:extLst>
                <a:ext uri="{FF2B5EF4-FFF2-40B4-BE49-F238E27FC236}">
                  <a16:creationId xmlns:a16="http://schemas.microsoft.com/office/drawing/2014/main" id="{750C2381-47B6-99F7-DD25-493FF72314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973" y="4819200"/>
              <a:ext cx="3060890" cy="1842139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68084C-2BB0-A282-F17D-736FEE17FE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24973" y="2880855"/>
              <a:ext cx="3060891" cy="1856777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C9EBD88-4F78-9CCD-D9C6-E82D99F1D9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72000" y="2857894"/>
              <a:ext cx="3013599" cy="1849458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</p:pic>
      </p:grpSp>
    </p:spTree>
    <p:extLst>
      <p:ext uri="{BB962C8B-B14F-4D97-AF65-F5344CB8AC3E}">
        <p14:creationId xmlns:p14="http://schemas.microsoft.com/office/powerpoint/2010/main" val="34995645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561" y="251898"/>
            <a:ext cx="7543800" cy="686793"/>
          </a:xfrm>
        </p:spPr>
        <p:txBody>
          <a:bodyPr/>
          <a:lstStyle/>
          <a:p>
            <a:r>
              <a:rPr lang="en-US" dirty="0"/>
              <a:t>Take Care of Yourself!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37761" y="1063326"/>
            <a:ext cx="5820190" cy="3741281"/>
          </a:xfrm>
        </p:spPr>
        <p:txBody>
          <a:bodyPr>
            <a:normAutofit/>
          </a:bodyPr>
          <a:lstStyle/>
          <a:p>
            <a:pPr marL="396875" indent="-396875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ED6F37"/>
                </a:solidFill>
              </a:rPr>
              <a:t>Sleep is not a luxury…</a:t>
            </a:r>
          </a:p>
          <a:p>
            <a:pPr marL="854075" lvl="1" indent="-396875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During sleep, new learnings are linked with older information</a:t>
            </a:r>
          </a:p>
          <a:p>
            <a:pPr marL="854075" lvl="1" indent="-396875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The deliberate, higher order side of the brain needs rest time</a:t>
            </a:r>
          </a:p>
          <a:p>
            <a:pPr marL="854075" lvl="1" indent="-396875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The automatic, associative brain works 24/7 and can search for solutions and answers while asleep</a:t>
            </a:r>
          </a:p>
          <a:p>
            <a:pPr marL="854075" lvl="1" indent="-396875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Sleep deprivation lowers immunity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1D09-FAF7-4479-8740-F4BD70AE1DD4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37761" y="4560507"/>
            <a:ext cx="7102313" cy="856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4075" lvl="1" indent="-396875">
              <a:spcAft>
                <a:spcPts val="200"/>
              </a:spcAft>
              <a:buClr>
                <a:srgbClr val="264346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50-70M American adults have a sleep disorder</a:t>
            </a:r>
          </a:p>
          <a:p>
            <a:pPr marL="854075" lvl="1" indent="-396875">
              <a:spcAft>
                <a:spcPts val="200"/>
              </a:spcAft>
              <a:buClr>
                <a:srgbClr val="264346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Over 30% of Americans are sleep deprived! </a:t>
            </a:r>
          </a:p>
        </p:txBody>
      </p:sp>
      <p:pic>
        <p:nvPicPr>
          <p:cNvPr id="2050" name="Picture 2" descr="Image result for sleep brain">
            <a:extLst>
              <a:ext uri="{FF2B5EF4-FFF2-40B4-BE49-F238E27FC236}">
                <a16:creationId xmlns:a16="http://schemas.microsoft.com/office/drawing/2014/main" id="{8247F0E0-1FDF-419E-BBFC-E37F194CD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1649" y="1421671"/>
            <a:ext cx="2263701" cy="213752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1918412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8FF44-F4D7-45D7-83C0-47F3924D6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40C18-25D1-A9D8-B171-8D4771BF9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90575"/>
            <a:ext cx="7591714" cy="4351338"/>
          </a:xfrm>
        </p:spPr>
        <p:txBody>
          <a:bodyPr>
            <a:noAutofit/>
          </a:bodyPr>
          <a:lstStyle/>
          <a:p>
            <a:r>
              <a:rPr lang="en-US" sz="3200" dirty="0"/>
              <a:t>The </a:t>
            </a:r>
            <a:r>
              <a:rPr lang="en-US" sz="3200" b="1" dirty="0">
                <a:solidFill>
                  <a:srgbClr val="ED6F37"/>
                </a:solidFill>
              </a:rPr>
              <a:t>Values in Action (VIA) </a:t>
            </a:r>
            <a:r>
              <a:rPr lang="en-US" sz="3200" dirty="0"/>
              <a:t>Survey of 24 Character Strengths (</a:t>
            </a:r>
            <a:r>
              <a:rPr lang="en-US" sz="3200" dirty="0">
                <a:hlinkClick r:id="rId2"/>
              </a:rPr>
              <a:t>https://www.viacharacter.org/</a:t>
            </a:r>
            <a:r>
              <a:rPr lang="en-US" sz="3200" dirty="0"/>
              <a:t>) (free!)</a:t>
            </a:r>
          </a:p>
          <a:p>
            <a:r>
              <a:rPr lang="en-US" sz="3200" dirty="0"/>
              <a:t>The </a:t>
            </a:r>
            <a:r>
              <a:rPr lang="en-US" sz="3200" b="1" dirty="0">
                <a:solidFill>
                  <a:srgbClr val="ED6F37"/>
                </a:solidFill>
              </a:rPr>
              <a:t>Greater Good Science Center </a:t>
            </a:r>
            <a:r>
              <a:rPr lang="en-US" sz="3200" dirty="0"/>
              <a:t>(</a:t>
            </a:r>
            <a:r>
              <a:rPr lang="en-US" sz="3200" dirty="0">
                <a:hlinkClick r:id="rId3"/>
              </a:rPr>
              <a:t>https://greatergood.berkeley.edu/</a:t>
            </a:r>
            <a:r>
              <a:rPr lang="en-US" sz="3200" dirty="0"/>
              <a:t>) </a:t>
            </a:r>
          </a:p>
          <a:p>
            <a:r>
              <a:rPr lang="en-US" sz="3200" b="1" dirty="0">
                <a:solidFill>
                  <a:srgbClr val="ED6F37"/>
                </a:solidFill>
              </a:rPr>
              <a:t>CALM</a:t>
            </a:r>
            <a:r>
              <a:rPr lang="en-US" sz="3200" dirty="0"/>
              <a:t> App – for mindfulness and meditation</a:t>
            </a:r>
          </a:p>
          <a:p>
            <a:r>
              <a:rPr lang="en-US" sz="3200" b="1" dirty="0">
                <a:solidFill>
                  <a:srgbClr val="ED6F37"/>
                </a:solidFill>
              </a:rPr>
              <a:t>Designing Your Life </a:t>
            </a:r>
            <a:r>
              <a:rPr lang="en-US" sz="3200" dirty="0"/>
              <a:t>by Barnett &amp; Evans</a:t>
            </a:r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</p:txBody>
      </p:sp>
      <p:pic>
        <p:nvPicPr>
          <p:cNvPr id="1026" name="Picture 2" descr="The Greater Good Science Center">
            <a:extLst>
              <a:ext uri="{FF2B5EF4-FFF2-40B4-BE49-F238E27FC236}">
                <a16:creationId xmlns:a16="http://schemas.microsoft.com/office/drawing/2014/main" id="{6FF23EF7-8966-D6A5-67CC-4B0E0FB7F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7753" y="5209155"/>
            <a:ext cx="12477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lm app logo transparent PNG - StickPNG">
            <a:extLst>
              <a:ext uri="{FF2B5EF4-FFF2-40B4-BE49-F238E27FC236}">
                <a16:creationId xmlns:a16="http://schemas.microsoft.com/office/drawing/2014/main" id="{F04AAB6D-7AEE-8993-89AD-26400E5B9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3302" y="5216588"/>
            <a:ext cx="121920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IA Character Strengths Survey &amp; Character Reports | VIA Institute">
            <a:extLst>
              <a:ext uri="{FF2B5EF4-FFF2-40B4-BE49-F238E27FC236}">
                <a16:creationId xmlns:a16="http://schemas.microsoft.com/office/drawing/2014/main" id="{9365E341-45F4-14B0-740D-004C5704A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683" y="5303395"/>
            <a:ext cx="1052079" cy="105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4A07FE-6060-A723-64EF-C4DE17A99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7ABB-C170-4674-B3FF-E4C0EEFBD31E}" type="slidenum">
              <a:rPr lang="en-US" smtClean="0"/>
              <a:t>46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B33C75-D671-24D4-3FDF-C2410E3D193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116" y="5194506"/>
            <a:ext cx="789867" cy="116096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1326154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Not all who wander are lost Mixed Media by My Inspiration - Pixels">
            <a:extLst>
              <a:ext uri="{FF2B5EF4-FFF2-40B4-BE49-F238E27FC236}">
                <a16:creationId xmlns:a16="http://schemas.microsoft.com/office/drawing/2014/main" id="{4CF2602A-4BFD-879F-994A-51F8E0DCD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0027" y="446625"/>
            <a:ext cx="6790357" cy="399876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488D62-E72E-5AF2-7B70-05B78C97BF2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0027" y="4855978"/>
            <a:ext cx="2512546" cy="12562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1C6247-07EA-2AE2-E072-1F944A54218F}"/>
              </a:ext>
            </a:extLst>
          </p:cNvPr>
          <p:cNvSpPr txBox="1">
            <a:spLocks/>
          </p:cNvSpPr>
          <p:nvPr/>
        </p:nvSpPr>
        <p:spPr>
          <a:xfrm>
            <a:off x="4363496" y="4828914"/>
            <a:ext cx="4440535" cy="149102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i="0" u="none" strike="noStrike" kern="1200" cap="none" spc="0" normalizeH="0" baseline="0" noProof="0" dirty="0">
                <a:ln>
                  <a:noFill/>
                </a:ln>
                <a:solidFill>
                  <a:srgbClr val="3E6D72"/>
                </a:solidFill>
                <a:uLnTx/>
                <a:uFillTx/>
                <a:ea typeface="+mj-ea"/>
                <a:cs typeface="+mj-cs"/>
              </a:rPr>
              <a:t>Paulette Risher</a:t>
            </a:r>
          </a:p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E6D72"/>
                </a:solidFill>
                <a:uLnTx/>
                <a:uFillTx/>
                <a:latin typeface="Calibri"/>
                <a:ea typeface="+mj-ea"/>
                <a:cs typeface="+mj-cs"/>
              </a:rPr>
              <a:t>256.771.3868</a:t>
            </a:r>
          </a:p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E6D72"/>
                </a:solidFill>
                <a:uLnTx/>
                <a:uFillTx/>
                <a:latin typeface="Calibri"/>
                <a:ea typeface="+mj-ea"/>
                <a:cs typeface="+mj-cs"/>
              </a:rPr>
              <a:t>Paulette@LearningfortheJourney.com</a:t>
            </a:r>
          </a:p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cap="none" dirty="0">
                <a:solidFill>
                  <a:srgbClr val="3E6D72"/>
                </a:solidFill>
                <a:latin typeface="Calibri"/>
              </a:rPr>
              <a:t>https://www.learningforthejourney.com</a:t>
            </a:r>
            <a:r>
              <a:rPr lang="en-US" sz="1800" b="0" cap="none" dirty="0">
                <a:solidFill>
                  <a:srgbClr val="3E6D72"/>
                </a:solidFill>
                <a:latin typeface="Calibri"/>
              </a:rPr>
              <a:t>/</a:t>
            </a:r>
          </a:p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cap="none" dirty="0">
              <a:solidFill>
                <a:srgbClr val="3E6D72"/>
              </a:solidFill>
              <a:latin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0F7A83-653A-D99E-6224-4892A3D81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7ABB-C170-4674-B3FF-E4C0EEFBD31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024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802864-D3A7-0958-52D5-DC88F40DAB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3429000"/>
            <a:ext cx="7772400" cy="2387600"/>
          </a:xfrm>
        </p:spPr>
        <p:txBody>
          <a:bodyPr/>
          <a:lstStyle/>
          <a:p>
            <a:r>
              <a:rPr lang="en-US" dirty="0"/>
              <a:t>Back-Up</a:t>
            </a:r>
            <a:br>
              <a:rPr lang="en-US" dirty="0"/>
            </a:br>
            <a:r>
              <a:rPr lang="en-US" dirty="0"/>
              <a:t>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6E07D-CE97-6137-8EF2-C97180B3A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7ABB-C170-4674-B3FF-E4C0EEFBD31E}" type="slidenum">
              <a:rPr lang="en-US" smtClean="0"/>
              <a:t>48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E45719D-49E2-3ABA-E723-7CFAD082387D}"/>
              </a:ext>
            </a:extLst>
          </p:cNvPr>
          <p:cNvGrpSpPr/>
          <p:nvPr/>
        </p:nvGrpSpPr>
        <p:grpSpPr>
          <a:xfrm>
            <a:off x="1476477" y="460635"/>
            <a:ext cx="5561370" cy="3545208"/>
            <a:chOff x="1784166" y="1192932"/>
            <a:chExt cx="5575668" cy="544343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B46553A-8BBE-5ED5-C881-AADF942CD3DC}"/>
                </a:ext>
              </a:extLst>
            </p:cNvPr>
            <p:cNvGrpSpPr/>
            <p:nvPr/>
          </p:nvGrpSpPr>
          <p:grpSpPr>
            <a:xfrm>
              <a:off x="1784166" y="1192932"/>
              <a:ext cx="5575668" cy="5443437"/>
              <a:chOff x="1398607" y="1129702"/>
              <a:chExt cx="5575668" cy="5443437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2A7C78A1-3FE5-DC41-C75F-7E57A8ED16A1}"/>
                  </a:ext>
                </a:extLst>
              </p:cNvPr>
              <p:cNvSpPr/>
              <p:nvPr/>
            </p:nvSpPr>
            <p:spPr>
              <a:xfrm>
                <a:off x="3340716" y="1129702"/>
                <a:ext cx="1688836" cy="1488807"/>
              </a:xfrm>
              <a:custGeom>
                <a:avLst/>
                <a:gdLst>
                  <a:gd name="connsiteX0" fmla="*/ 0 w 1714901"/>
                  <a:gd name="connsiteY0" fmla="*/ 683218 h 1366436"/>
                  <a:gd name="connsiteX1" fmla="*/ 857451 w 1714901"/>
                  <a:gd name="connsiteY1" fmla="*/ 0 h 1366436"/>
                  <a:gd name="connsiteX2" fmla="*/ 1714902 w 1714901"/>
                  <a:gd name="connsiteY2" fmla="*/ 683218 h 1366436"/>
                  <a:gd name="connsiteX3" fmla="*/ 857451 w 1714901"/>
                  <a:gd name="connsiteY3" fmla="*/ 1366436 h 1366436"/>
                  <a:gd name="connsiteX4" fmla="*/ 0 w 1714901"/>
                  <a:gd name="connsiteY4" fmla="*/ 683218 h 1366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901" h="1366436">
                    <a:moveTo>
                      <a:pt x="0" y="683218"/>
                    </a:moveTo>
                    <a:cubicBezTo>
                      <a:pt x="0" y="305887"/>
                      <a:pt x="383894" y="0"/>
                      <a:pt x="857451" y="0"/>
                    </a:cubicBezTo>
                    <a:cubicBezTo>
                      <a:pt x="1331008" y="0"/>
                      <a:pt x="1714902" y="305887"/>
                      <a:pt x="1714902" y="683218"/>
                    </a:cubicBezTo>
                    <a:cubicBezTo>
                      <a:pt x="1714902" y="1060549"/>
                      <a:pt x="1331008" y="1366436"/>
                      <a:pt x="857451" y="1366436"/>
                    </a:cubicBezTo>
                    <a:cubicBezTo>
                      <a:pt x="383894" y="1366436"/>
                      <a:pt x="0" y="1060549"/>
                      <a:pt x="0" y="683218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74001" tIns="222970" rIns="274001" bIns="222970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800" b="1" kern="1200" dirty="0"/>
                  <a:t>Personalize</a:t>
                </a: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4A8AC653-1BC9-EEFE-E784-0FBCD0EC0ED9}"/>
                  </a:ext>
                </a:extLst>
              </p:cNvPr>
              <p:cNvSpPr/>
              <p:nvPr/>
            </p:nvSpPr>
            <p:spPr>
              <a:xfrm rot="1522133">
                <a:off x="4944381" y="2054686"/>
                <a:ext cx="116545" cy="406158"/>
              </a:xfrm>
              <a:custGeom>
                <a:avLst/>
                <a:gdLst>
                  <a:gd name="connsiteX0" fmla="*/ 0 w 116545"/>
                  <a:gd name="connsiteY0" fmla="*/ 81232 h 406158"/>
                  <a:gd name="connsiteX1" fmla="*/ 58273 w 116545"/>
                  <a:gd name="connsiteY1" fmla="*/ 81232 h 406158"/>
                  <a:gd name="connsiteX2" fmla="*/ 58273 w 116545"/>
                  <a:gd name="connsiteY2" fmla="*/ 0 h 406158"/>
                  <a:gd name="connsiteX3" fmla="*/ 116545 w 116545"/>
                  <a:gd name="connsiteY3" fmla="*/ 203079 h 406158"/>
                  <a:gd name="connsiteX4" fmla="*/ 58273 w 116545"/>
                  <a:gd name="connsiteY4" fmla="*/ 406158 h 406158"/>
                  <a:gd name="connsiteX5" fmla="*/ 58273 w 116545"/>
                  <a:gd name="connsiteY5" fmla="*/ 324926 h 406158"/>
                  <a:gd name="connsiteX6" fmla="*/ 0 w 116545"/>
                  <a:gd name="connsiteY6" fmla="*/ 324926 h 406158"/>
                  <a:gd name="connsiteX7" fmla="*/ 0 w 116545"/>
                  <a:gd name="connsiteY7" fmla="*/ 81232 h 40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6545" h="406158">
                    <a:moveTo>
                      <a:pt x="0" y="81232"/>
                    </a:moveTo>
                    <a:lnTo>
                      <a:pt x="58273" y="81232"/>
                    </a:lnTo>
                    <a:lnTo>
                      <a:pt x="58273" y="0"/>
                    </a:lnTo>
                    <a:lnTo>
                      <a:pt x="116545" y="203079"/>
                    </a:lnTo>
                    <a:lnTo>
                      <a:pt x="58273" y="406158"/>
                    </a:lnTo>
                    <a:lnTo>
                      <a:pt x="58273" y="324926"/>
                    </a:lnTo>
                    <a:lnTo>
                      <a:pt x="0" y="324926"/>
                    </a:lnTo>
                    <a:lnTo>
                      <a:pt x="0" y="81232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81231" rIns="34962" bIns="81232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800" b="1" kern="120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8B8A6778-6362-3EC3-5F7B-A7B71BE681D6}"/>
                  </a:ext>
                </a:extLst>
              </p:cNvPr>
              <p:cNvSpPr/>
              <p:nvPr/>
            </p:nvSpPr>
            <p:spPr>
              <a:xfrm>
                <a:off x="5042380" y="1895774"/>
                <a:ext cx="1519337" cy="1488807"/>
              </a:xfrm>
              <a:custGeom>
                <a:avLst/>
                <a:gdLst>
                  <a:gd name="connsiteX0" fmla="*/ 0 w 1542786"/>
                  <a:gd name="connsiteY0" fmla="*/ 683218 h 1366436"/>
                  <a:gd name="connsiteX1" fmla="*/ 771393 w 1542786"/>
                  <a:gd name="connsiteY1" fmla="*/ 0 h 1366436"/>
                  <a:gd name="connsiteX2" fmla="*/ 1542786 w 1542786"/>
                  <a:gd name="connsiteY2" fmla="*/ 683218 h 1366436"/>
                  <a:gd name="connsiteX3" fmla="*/ 771393 w 1542786"/>
                  <a:gd name="connsiteY3" fmla="*/ 1366436 h 1366436"/>
                  <a:gd name="connsiteX4" fmla="*/ 0 w 1542786"/>
                  <a:gd name="connsiteY4" fmla="*/ 683218 h 1366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2786" h="1366436">
                    <a:moveTo>
                      <a:pt x="0" y="683218"/>
                    </a:moveTo>
                    <a:cubicBezTo>
                      <a:pt x="0" y="305887"/>
                      <a:pt x="345364" y="0"/>
                      <a:pt x="771393" y="0"/>
                    </a:cubicBezTo>
                    <a:cubicBezTo>
                      <a:pt x="1197422" y="0"/>
                      <a:pt x="1542786" y="305887"/>
                      <a:pt x="1542786" y="683218"/>
                    </a:cubicBezTo>
                    <a:cubicBezTo>
                      <a:pt x="1542786" y="1060549"/>
                      <a:pt x="1197422" y="1366436"/>
                      <a:pt x="771393" y="1366436"/>
                    </a:cubicBezTo>
                    <a:cubicBezTo>
                      <a:pt x="345364" y="1366436"/>
                      <a:pt x="0" y="1060549"/>
                      <a:pt x="0" y="683218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48796" tIns="222970" rIns="248796" bIns="222970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800" b="1" kern="1200" dirty="0"/>
                  <a:t>Evaluate</a:t>
                </a: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14E85A62-785B-C88A-9AF1-5D2619728455}"/>
                  </a:ext>
                </a:extLst>
              </p:cNvPr>
              <p:cNvSpPr/>
              <p:nvPr/>
            </p:nvSpPr>
            <p:spPr>
              <a:xfrm rot="4615839">
                <a:off x="5870444" y="3307675"/>
                <a:ext cx="238709" cy="406158"/>
              </a:xfrm>
              <a:custGeom>
                <a:avLst/>
                <a:gdLst>
                  <a:gd name="connsiteX0" fmla="*/ 0 w 238709"/>
                  <a:gd name="connsiteY0" fmla="*/ 81232 h 406158"/>
                  <a:gd name="connsiteX1" fmla="*/ 119355 w 238709"/>
                  <a:gd name="connsiteY1" fmla="*/ 81232 h 406158"/>
                  <a:gd name="connsiteX2" fmla="*/ 119355 w 238709"/>
                  <a:gd name="connsiteY2" fmla="*/ 0 h 406158"/>
                  <a:gd name="connsiteX3" fmla="*/ 238709 w 238709"/>
                  <a:gd name="connsiteY3" fmla="*/ 203079 h 406158"/>
                  <a:gd name="connsiteX4" fmla="*/ 119355 w 238709"/>
                  <a:gd name="connsiteY4" fmla="*/ 406158 h 406158"/>
                  <a:gd name="connsiteX5" fmla="*/ 119355 w 238709"/>
                  <a:gd name="connsiteY5" fmla="*/ 324926 h 406158"/>
                  <a:gd name="connsiteX6" fmla="*/ 0 w 238709"/>
                  <a:gd name="connsiteY6" fmla="*/ 324926 h 406158"/>
                  <a:gd name="connsiteX7" fmla="*/ 0 w 238709"/>
                  <a:gd name="connsiteY7" fmla="*/ 81232 h 40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8709" h="406158">
                    <a:moveTo>
                      <a:pt x="0" y="81232"/>
                    </a:moveTo>
                    <a:lnTo>
                      <a:pt x="119355" y="81232"/>
                    </a:lnTo>
                    <a:lnTo>
                      <a:pt x="119355" y="0"/>
                    </a:lnTo>
                    <a:lnTo>
                      <a:pt x="238709" y="203079"/>
                    </a:lnTo>
                    <a:lnTo>
                      <a:pt x="119355" y="406158"/>
                    </a:lnTo>
                    <a:lnTo>
                      <a:pt x="119355" y="324926"/>
                    </a:lnTo>
                    <a:lnTo>
                      <a:pt x="0" y="324926"/>
                    </a:lnTo>
                    <a:lnTo>
                      <a:pt x="0" y="81232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-1" tIns="81231" rIns="71613" bIns="81232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800" b="1" kern="120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1E3571F-BCE3-3210-4A5F-D8CA67D2D251}"/>
                  </a:ext>
                </a:extLst>
              </p:cNvPr>
              <p:cNvSpPr/>
              <p:nvPr/>
            </p:nvSpPr>
            <p:spPr>
              <a:xfrm>
                <a:off x="5454938" y="3672940"/>
                <a:ext cx="1519337" cy="1488807"/>
              </a:xfrm>
              <a:custGeom>
                <a:avLst/>
                <a:gdLst>
                  <a:gd name="connsiteX0" fmla="*/ 0 w 1542786"/>
                  <a:gd name="connsiteY0" fmla="*/ 683218 h 1366436"/>
                  <a:gd name="connsiteX1" fmla="*/ 771393 w 1542786"/>
                  <a:gd name="connsiteY1" fmla="*/ 0 h 1366436"/>
                  <a:gd name="connsiteX2" fmla="*/ 1542786 w 1542786"/>
                  <a:gd name="connsiteY2" fmla="*/ 683218 h 1366436"/>
                  <a:gd name="connsiteX3" fmla="*/ 771393 w 1542786"/>
                  <a:gd name="connsiteY3" fmla="*/ 1366436 h 1366436"/>
                  <a:gd name="connsiteX4" fmla="*/ 0 w 1542786"/>
                  <a:gd name="connsiteY4" fmla="*/ 683218 h 1366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2786" h="1366436">
                    <a:moveTo>
                      <a:pt x="0" y="683218"/>
                    </a:moveTo>
                    <a:cubicBezTo>
                      <a:pt x="0" y="305887"/>
                      <a:pt x="345364" y="0"/>
                      <a:pt x="771393" y="0"/>
                    </a:cubicBezTo>
                    <a:cubicBezTo>
                      <a:pt x="1197422" y="0"/>
                      <a:pt x="1542786" y="305887"/>
                      <a:pt x="1542786" y="683218"/>
                    </a:cubicBezTo>
                    <a:cubicBezTo>
                      <a:pt x="1542786" y="1060549"/>
                      <a:pt x="1197422" y="1366436"/>
                      <a:pt x="771393" y="1366436"/>
                    </a:cubicBezTo>
                    <a:cubicBezTo>
                      <a:pt x="345364" y="1366436"/>
                      <a:pt x="0" y="1060549"/>
                      <a:pt x="0" y="683218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48796" tIns="222970" rIns="248796" bIns="222970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800" b="1" kern="1200" dirty="0"/>
                  <a:t>Clarify &amp; Prioritize</a:t>
                </a: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DC93BDB-6E98-1D5E-50E7-55FB5BE05B73}"/>
                  </a:ext>
                </a:extLst>
              </p:cNvPr>
              <p:cNvSpPr/>
              <p:nvPr/>
            </p:nvSpPr>
            <p:spPr>
              <a:xfrm rot="18514286">
                <a:off x="5538277" y="4904105"/>
                <a:ext cx="200173" cy="406159"/>
              </a:xfrm>
              <a:custGeom>
                <a:avLst/>
                <a:gdLst>
                  <a:gd name="connsiteX0" fmla="*/ 0 w 200172"/>
                  <a:gd name="connsiteY0" fmla="*/ 81232 h 406158"/>
                  <a:gd name="connsiteX1" fmla="*/ 100086 w 200172"/>
                  <a:gd name="connsiteY1" fmla="*/ 81232 h 406158"/>
                  <a:gd name="connsiteX2" fmla="*/ 100086 w 200172"/>
                  <a:gd name="connsiteY2" fmla="*/ 0 h 406158"/>
                  <a:gd name="connsiteX3" fmla="*/ 200172 w 200172"/>
                  <a:gd name="connsiteY3" fmla="*/ 203079 h 406158"/>
                  <a:gd name="connsiteX4" fmla="*/ 100086 w 200172"/>
                  <a:gd name="connsiteY4" fmla="*/ 406158 h 406158"/>
                  <a:gd name="connsiteX5" fmla="*/ 100086 w 200172"/>
                  <a:gd name="connsiteY5" fmla="*/ 324926 h 406158"/>
                  <a:gd name="connsiteX6" fmla="*/ 0 w 200172"/>
                  <a:gd name="connsiteY6" fmla="*/ 324926 h 406158"/>
                  <a:gd name="connsiteX7" fmla="*/ 0 w 200172"/>
                  <a:gd name="connsiteY7" fmla="*/ 81232 h 40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172" h="406158">
                    <a:moveTo>
                      <a:pt x="200171" y="324926"/>
                    </a:moveTo>
                    <a:lnTo>
                      <a:pt x="100086" y="324926"/>
                    </a:lnTo>
                    <a:lnTo>
                      <a:pt x="100086" y="406158"/>
                    </a:lnTo>
                    <a:lnTo>
                      <a:pt x="1" y="203079"/>
                    </a:lnTo>
                    <a:lnTo>
                      <a:pt x="100086" y="0"/>
                    </a:lnTo>
                    <a:lnTo>
                      <a:pt x="100086" y="81232"/>
                    </a:lnTo>
                    <a:lnTo>
                      <a:pt x="200171" y="81232"/>
                    </a:lnTo>
                    <a:lnTo>
                      <a:pt x="200171" y="324926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0051" tIns="81232" rIns="1" bIns="81232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800" b="1" kern="120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52EF67B-CF51-193E-2762-0AAA86E05CFF}"/>
                  </a:ext>
                </a:extLst>
              </p:cNvPr>
              <p:cNvSpPr/>
              <p:nvPr/>
            </p:nvSpPr>
            <p:spPr>
              <a:xfrm>
                <a:off x="4329391" y="5084332"/>
                <a:ext cx="1519337" cy="1488807"/>
              </a:xfrm>
              <a:custGeom>
                <a:avLst/>
                <a:gdLst>
                  <a:gd name="connsiteX0" fmla="*/ 0 w 1542786"/>
                  <a:gd name="connsiteY0" fmla="*/ 683218 h 1366436"/>
                  <a:gd name="connsiteX1" fmla="*/ 771393 w 1542786"/>
                  <a:gd name="connsiteY1" fmla="*/ 0 h 1366436"/>
                  <a:gd name="connsiteX2" fmla="*/ 1542786 w 1542786"/>
                  <a:gd name="connsiteY2" fmla="*/ 683218 h 1366436"/>
                  <a:gd name="connsiteX3" fmla="*/ 771393 w 1542786"/>
                  <a:gd name="connsiteY3" fmla="*/ 1366436 h 1366436"/>
                  <a:gd name="connsiteX4" fmla="*/ 0 w 1542786"/>
                  <a:gd name="connsiteY4" fmla="*/ 683218 h 1366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2786" h="1366436">
                    <a:moveTo>
                      <a:pt x="0" y="683218"/>
                    </a:moveTo>
                    <a:cubicBezTo>
                      <a:pt x="0" y="305887"/>
                      <a:pt x="345364" y="0"/>
                      <a:pt x="771393" y="0"/>
                    </a:cubicBezTo>
                    <a:cubicBezTo>
                      <a:pt x="1197422" y="0"/>
                      <a:pt x="1542786" y="305887"/>
                      <a:pt x="1542786" y="683218"/>
                    </a:cubicBezTo>
                    <a:cubicBezTo>
                      <a:pt x="1542786" y="1060549"/>
                      <a:pt x="1197422" y="1366436"/>
                      <a:pt x="771393" y="1366436"/>
                    </a:cubicBezTo>
                    <a:cubicBezTo>
                      <a:pt x="345364" y="1366436"/>
                      <a:pt x="0" y="1060549"/>
                      <a:pt x="0" y="683218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48796" tIns="222970" rIns="248796" bIns="222970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800" b="1" kern="1200" dirty="0"/>
                  <a:t>Strategize &amp; Start</a:t>
                </a: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0D2C036-2288-2E28-7297-25A3D77C0E13}"/>
                  </a:ext>
                </a:extLst>
              </p:cNvPr>
              <p:cNvSpPr/>
              <p:nvPr/>
            </p:nvSpPr>
            <p:spPr>
              <a:xfrm rot="12250">
                <a:off x="4114166" y="5611051"/>
                <a:ext cx="131798" cy="406159"/>
              </a:xfrm>
              <a:custGeom>
                <a:avLst/>
                <a:gdLst>
                  <a:gd name="connsiteX0" fmla="*/ 0 w 131797"/>
                  <a:gd name="connsiteY0" fmla="*/ 81232 h 406158"/>
                  <a:gd name="connsiteX1" fmla="*/ 65899 w 131797"/>
                  <a:gd name="connsiteY1" fmla="*/ 81232 h 406158"/>
                  <a:gd name="connsiteX2" fmla="*/ 65899 w 131797"/>
                  <a:gd name="connsiteY2" fmla="*/ 0 h 406158"/>
                  <a:gd name="connsiteX3" fmla="*/ 131797 w 131797"/>
                  <a:gd name="connsiteY3" fmla="*/ 203079 h 406158"/>
                  <a:gd name="connsiteX4" fmla="*/ 65899 w 131797"/>
                  <a:gd name="connsiteY4" fmla="*/ 406158 h 406158"/>
                  <a:gd name="connsiteX5" fmla="*/ 65899 w 131797"/>
                  <a:gd name="connsiteY5" fmla="*/ 324926 h 406158"/>
                  <a:gd name="connsiteX6" fmla="*/ 0 w 131797"/>
                  <a:gd name="connsiteY6" fmla="*/ 324926 h 406158"/>
                  <a:gd name="connsiteX7" fmla="*/ 0 w 131797"/>
                  <a:gd name="connsiteY7" fmla="*/ 81232 h 40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797" h="406158">
                    <a:moveTo>
                      <a:pt x="131796" y="324926"/>
                    </a:moveTo>
                    <a:lnTo>
                      <a:pt x="65898" y="324926"/>
                    </a:lnTo>
                    <a:lnTo>
                      <a:pt x="65898" y="406158"/>
                    </a:lnTo>
                    <a:lnTo>
                      <a:pt x="1" y="203079"/>
                    </a:lnTo>
                    <a:lnTo>
                      <a:pt x="65898" y="0"/>
                    </a:lnTo>
                    <a:lnTo>
                      <a:pt x="65898" y="81232"/>
                    </a:lnTo>
                    <a:lnTo>
                      <a:pt x="131796" y="81232"/>
                    </a:lnTo>
                    <a:lnTo>
                      <a:pt x="131796" y="324926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9539" tIns="81232" rIns="0" bIns="81232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800" b="1" kern="120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80204B6-E04A-6E83-7E50-A178EE1D4E87}"/>
                  </a:ext>
                </a:extLst>
              </p:cNvPr>
              <p:cNvSpPr/>
              <p:nvPr/>
            </p:nvSpPr>
            <p:spPr>
              <a:xfrm>
                <a:off x="2537944" y="5077948"/>
                <a:ext cx="1519337" cy="1488807"/>
              </a:xfrm>
              <a:custGeom>
                <a:avLst/>
                <a:gdLst>
                  <a:gd name="connsiteX0" fmla="*/ 0 w 1542786"/>
                  <a:gd name="connsiteY0" fmla="*/ 683218 h 1366436"/>
                  <a:gd name="connsiteX1" fmla="*/ 771393 w 1542786"/>
                  <a:gd name="connsiteY1" fmla="*/ 0 h 1366436"/>
                  <a:gd name="connsiteX2" fmla="*/ 1542786 w 1542786"/>
                  <a:gd name="connsiteY2" fmla="*/ 683218 h 1366436"/>
                  <a:gd name="connsiteX3" fmla="*/ 771393 w 1542786"/>
                  <a:gd name="connsiteY3" fmla="*/ 1366436 h 1366436"/>
                  <a:gd name="connsiteX4" fmla="*/ 0 w 1542786"/>
                  <a:gd name="connsiteY4" fmla="*/ 683218 h 1366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2786" h="1366436">
                    <a:moveTo>
                      <a:pt x="0" y="683218"/>
                    </a:moveTo>
                    <a:cubicBezTo>
                      <a:pt x="0" y="305887"/>
                      <a:pt x="345364" y="0"/>
                      <a:pt x="771393" y="0"/>
                    </a:cubicBezTo>
                    <a:cubicBezTo>
                      <a:pt x="1197422" y="0"/>
                      <a:pt x="1542786" y="305887"/>
                      <a:pt x="1542786" y="683218"/>
                    </a:cubicBezTo>
                    <a:cubicBezTo>
                      <a:pt x="1542786" y="1060549"/>
                      <a:pt x="1197422" y="1366436"/>
                      <a:pt x="771393" y="1366436"/>
                    </a:cubicBezTo>
                    <a:cubicBezTo>
                      <a:pt x="345364" y="1366436"/>
                      <a:pt x="0" y="1060549"/>
                      <a:pt x="0" y="683218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48796" tIns="222970" rIns="248796" bIns="222970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800" b="1" kern="1200" dirty="0"/>
                  <a:t>Connect</a:t>
                </a: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1AB6E77-C842-1FE4-2CE2-19DEB0035B3D}"/>
                  </a:ext>
                </a:extLst>
              </p:cNvPr>
              <p:cNvSpPr/>
              <p:nvPr/>
            </p:nvSpPr>
            <p:spPr>
              <a:xfrm rot="3057660">
                <a:off x="2613830" y="4909770"/>
                <a:ext cx="201407" cy="406159"/>
              </a:xfrm>
              <a:custGeom>
                <a:avLst/>
                <a:gdLst>
                  <a:gd name="connsiteX0" fmla="*/ 0 w 201406"/>
                  <a:gd name="connsiteY0" fmla="*/ 81232 h 406158"/>
                  <a:gd name="connsiteX1" fmla="*/ 100703 w 201406"/>
                  <a:gd name="connsiteY1" fmla="*/ 81232 h 406158"/>
                  <a:gd name="connsiteX2" fmla="*/ 100703 w 201406"/>
                  <a:gd name="connsiteY2" fmla="*/ 0 h 406158"/>
                  <a:gd name="connsiteX3" fmla="*/ 201406 w 201406"/>
                  <a:gd name="connsiteY3" fmla="*/ 203079 h 406158"/>
                  <a:gd name="connsiteX4" fmla="*/ 100703 w 201406"/>
                  <a:gd name="connsiteY4" fmla="*/ 406158 h 406158"/>
                  <a:gd name="connsiteX5" fmla="*/ 100703 w 201406"/>
                  <a:gd name="connsiteY5" fmla="*/ 324926 h 406158"/>
                  <a:gd name="connsiteX6" fmla="*/ 0 w 201406"/>
                  <a:gd name="connsiteY6" fmla="*/ 324926 h 406158"/>
                  <a:gd name="connsiteX7" fmla="*/ 0 w 201406"/>
                  <a:gd name="connsiteY7" fmla="*/ 81232 h 40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406" h="406158">
                    <a:moveTo>
                      <a:pt x="201405" y="324926"/>
                    </a:moveTo>
                    <a:lnTo>
                      <a:pt x="100703" y="324926"/>
                    </a:lnTo>
                    <a:lnTo>
                      <a:pt x="100703" y="406158"/>
                    </a:lnTo>
                    <a:lnTo>
                      <a:pt x="1" y="203079"/>
                    </a:lnTo>
                    <a:lnTo>
                      <a:pt x="100703" y="0"/>
                    </a:lnTo>
                    <a:lnTo>
                      <a:pt x="100703" y="81232"/>
                    </a:lnTo>
                    <a:lnTo>
                      <a:pt x="201405" y="81232"/>
                    </a:lnTo>
                    <a:lnTo>
                      <a:pt x="201405" y="324926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0422" tIns="81232" rIns="0" bIns="81232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800" b="1" kern="120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B8F3D90B-1442-A349-0341-8AF93857CDA8}"/>
                  </a:ext>
                </a:extLst>
              </p:cNvPr>
              <p:cNvSpPr/>
              <p:nvPr/>
            </p:nvSpPr>
            <p:spPr>
              <a:xfrm>
                <a:off x="1398607" y="3672940"/>
                <a:ext cx="1519337" cy="1488807"/>
              </a:xfrm>
              <a:custGeom>
                <a:avLst/>
                <a:gdLst>
                  <a:gd name="connsiteX0" fmla="*/ 0 w 1542786"/>
                  <a:gd name="connsiteY0" fmla="*/ 683218 h 1366436"/>
                  <a:gd name="connsiteX1" fmla="*/ 771393 w 1542786"/>
                  <a:gd name="connsiteY1" fmla="*/ 0 h 1366436"/>
                  <a:gd name="connsiteX2" fmla="*/ 1542786 w 1542786"/>
                  <a:gd name="connsiteY2" fmla="*/ 683218 h 1366436"/>
                  <a:gd name="connsiteX3" fmla="*/ 771393 w 1542786"/>
                  <a:gd name="connsiteY3" fmla="*/ 1366436 h 1366436"/>
                  <a:gd name="connsiteX4" fmla="*/ 0 w 1542786"/>
                  <a:gd name="connsiteY4" fmla="*/ 683218 h 1366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2786" h="1366436">
                    <a:moveTo>
                      <a:pt x="0" y="683218"/>
                    </a:moveTo>
                    <a:cubicBezTo>
                      <a:pt x="0" y="305887"/>
                      <a:pt x="345364" y="0"/>
                      <a:pt x="771393" y="0"/>
                    </a:cubicBezTo>
                    <a:cubicBezTo>
                      <a:pt x="1197422" y="0"/>
                      <a:pt x="1542786" y="305887"/>
                      <a:pt x="1542786" y="683218"/>
                    </a:cubicBezTo>
                    <a:cubicBezTo>
                      <a:pt x="1542786" y="1060549"/>
                      <a:pt x="1197422" y="1366436"/>
                      <a:pt x="771393" y="1366436"/>
                    </a:cubicBezTo>
                    <a:cubicBezTo>
                      <a:pt x="345364" y="1366436"/>
                      <a:pt x="0" y="1060549"/>
                      <a:pt x="0" y="683218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48796" tIns="222970" rIns="248796" bIns="222970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800" b="1" kern="1200" dirty="0"/>
                  <a:t>Track &amp;Tinker</a:t>
                </a: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E3B47F07-C450-5937-028A-3A15C104DF7B}"/>
                  </a:ext>
                </a:extLst>
              </p:cNvPr>
              <p:cNvSpPr/>
              <p:nvPr/>
            </p:nvSpPr>
            <p:spPr>
              <a:xfrm rot="16971429">
                <a:off x="2226351" y="3329161"/>
                <a:ext cx="228668" cy="406158"/>
              </a:xfrm>
              <a:custGeom>
                <a:avLst/>
                <a:gdLst>
                  <a:gd name="connsiteX0" fmla="*/ 0 w 228668"/>
                  <a:gd name="connsiteY0" fmla="*/ 81232 h 406158"/>
                  <a:gd name="connsiteX1" fmla="*/ 114334 w 228668"/>
                  <a:gd name="connsiteY1" fmla="*/ 81232 h 406158"/>
                  <a:gd name="connsiteX2" fmla="*/ 114334 w 228668"/>
                  <a:gd name="connsiteY2" fmla="*/ 0 h 406158"/>
                  <a:gd name="connsiteX3" fmla="*/ 228668 w 228668"/>
                  <a:gd name="connsiteY3" fmla="*/ 203079 h 406158"/>
                  <a:gd name="connsiteX4" fmla="*/ 114334 w 228668"/>
                  <a:gd name="connsiteY4" fmla="*/ 406158 h 406158"/>
                  <a:gd name="connsiteX5" fmla="*/ 114334 w 228668"/>
                  <a:gd name="connsiteY5" fmla="*/ 324926 h 406158"/>
                  <a:gd name="connsiteX6" fmla="*/ 0 w 228668"/>
                  <a:gd name="connsiteY6" fmla="*/ 324926 h 406158"/>
                  <a:gd name="connsiteX7" fmla="*/ 0 w 228668"/>
                  <a:gd name="connsiteY7" fmla="*/ 81232 h 40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668" h="406158">
                    <a:moveTo>
                      <a:pt x="0" y="81232"/>
                    </a:moveTo>
                    <a:lnTo>
                      <a:pt x="114334" y="81232"/>
                    </a:lnTo>
                    <a:lnTo>
                      <a:pt x="114334" y="0"/>
                    </a:lnTo>
                    <a:lnTo>
                      <a:pt x="228668" y="203079"/>
                    </a:lnTo>
                    <a:lnTo>
                      <a:pt x="114334" y="406158"/>
                    </a:lnTo>
                    <a:lnTo>
                      <a:pt x="114334" y="324926"/>
                    </a:lnTo>
                    <a:lnTo>
                      <a:pt x="0" y="324926"/>
                    </a:lnTo>
                    <a:lnTo>
                      <a:pt x="0" y="81232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81232" rIns="68599" bIns="81231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800" b="1" kern="120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7534E7D-8C37-9CC3-1FDD-A7A74637B057}"/>
                  </a:ext>
                </a:extLst>
              </p:cNvPr>
              <p:cNvSpPr/>
              <p:nvPr/>
            </p:nvSpPr>
            <p:spPr>
              <a:xfrm>
                <a:off x="1800310" y="1912964"/>
                <a:ext cx="1519337" cy="1488807"/>
              </a:xfrm>
              <a:custGeom>
                <a:avLst/>
                <a:gdLst>
                  <a:gd name="connsiteX0" fmla="*/ 0 w 1542786"/>
                  <a:gd name="connsiteY0" fmla="*/ 683218 h 1366436"/>
                  <a:gd name="connsiteX1" fmla="*/ 771393 w 1542786"/>
                  <a:gd name="connsiteY1" fmla="*/ 0 h 1366436"/>
                  <a:gd name="connsiteX2" fmla="*/ 1542786 w 1542786"/>
                  <a:gd name="connsiteY2" fmla="*/ 683218 h 1366436"/>
                  <a:gd name="connsiteX3" fmla="*/ 771393 w 1542786"/>
                  <a:gd name="connsiteY3" fmla="*/ 1366436 h 1366436"/>
                  <a:gd name="connsiteX4" fmla="*/ 0 w 1542786"/>
                  <a:gd name="connsiteY4" fmla="*/ 683218 h 1366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2786" h="1366436">
                    <a:moveTo>
                      <a:pt x="0" y="683218"/>
                    </a:moveTo>
                    <a:cubicBezTo>
                      <a:pt x="0" y="305887"/>
                      <a:pt x="345364" y="0"/>
                      <a:pt x="771393" y="0"/>
                    </a:cubicBezTo>
                    <a:cubicBezTo>
                      <a:pt x="1197422" y="0"/>
                      <a:pt x="1542786" y="305887"/>
                      <a:pt x="1542786" y="683218"/>
                    </a:cubicBezTo>
                    <a:cubicBezTo>
                      <a:pt x="1542786" y="1060549"/>
                      <a:pt x="1197422" y="1366436"/>
                      <a:pt x="771393" y="1366436"/>
                    </a:cubicBezTo>
                    <a:cubicBezTo>
                      <a:pt x="345364" y="1366436"/>
                      <a:pt x="0" y="1060549"/>
                      <a:pt x="0" y="683218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48796" tIns="222970" rIns="248796" bIns="222970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800" b="1" kern="1200" dirty="0"/>
                  <a:t>Savor &amp; Celebrate</a:t>
                </a: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25E14C6-C618-ACC4-B544-C5016F435B48}"/>
                  </a:ext>
                </a:extLst>
              </p:cNvPr>
              <p:cNvSpPr/>
              <p:nvPr/>
            </p:nvSpPr>
            <p:spPr>
              <a:xfrm rot="20057143">
                <a:off x="3261697" y="2066302"/>
                <a:ext cx="126435" cy="406158"/>
              </a:xfrm>
              <a:custGeom>
                <a:avLst/>
                <a:gdLst>
                  <a:gd name="connsiteX0" fmla="*/ 0 w 126435"/>
                  <a:gd name="connsiteY0" fmla="*/ 81232 h 406158"/>
                  <a:gd name="connsiteX1" fmla="*/ 63218 w 126435"/>
                  <a:gd name="connsiteY1" fmla="*/ 81232 h 406158"/>
                  <a:gd name="connsiteX2" fmla="*/ 63218 w 126435"/>
                  <a:gd name="connsiteY2" fmla="*/ 0 h 406158"/>
                  <a:gd name="connsiteX3" fmla="*/ 126435 w 126435"/>
                  <a:gd name="connsiteY3" fmla="*/ 203079 h 406158"/>
                  <a:gd name="connsiteX4" fmla="*/ 63218 w 126435"/>
                  <a:gd name="connsiteY4" fmla="*/ 406158 h 406158"/>
                  <a:gd name="connsiteX5" fmla="*/ 63218 w 126435"/>
                  <a:gd name="connsiteY5" fmla="*/ 324926 h 406158"/>
                  <a:gd name="connsiteX6" fmla="*/ 0 w 126435"/>
                  <a:gd name="connsiteY6" fmla="*/ 324926 h 406158"/>
                  <a:gd name="connsiteX7" fmla="*/ 0 w 126435"/>
                  <a:gd name="connsiteY7" fmla="*/ 81232 h 40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435" h="406158">
                    <a:moveTo>
                      <a:pt x="0" y="81232"/>
                    </a:moveTo>
                    <a:lnTo>
                      <a:pt x="63218" y="81232"/>
                    </a:lnTo>
                    <a:lnTo>
                      <a:pt x="63218" y="0"/>
                    </a:lnTo>
                    <a:lnTo>
                      <a:pt x="126435" y="203079"/>
                    </a:lnTo>
                    <a:lnTo>
                      <a:pt x="63218" y="406158"/>
                    </a:lnTo>
                    <a:lnTo>
                      <a:pt x="63218" y="324926"/>
                    </a:lnTo>
                    <a:lnTo>
                      <a:pt x="0" y="324926"/>
                    </a:lnTo>
                    <a:lnTo>
                      <a:pt x="0" y="81232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-1" tIns="81232" rIns="37930" bIns="81231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800" b="1" kern="1200"/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668E665-207C-A354-CADE-9F463B702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1701" y="2895011"/>
              <a:ext cx="2252551" cy="225255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39AFC-3D0C-F651-23EC-8F19132092E6}"/>
                </a:ext>
              </a:extLst>
            </p:cNvPr>
            <p:cNvGrpSpPr/>
            <p:nvPr/>
          </p:nvGrpSpPr>
          <p:grpSpPr>
            <a:xfrm rot="695415">
              <a:off x="2345488" y="1224311"/>
              <a:ext cx="1396332" cy="668790"/>
              <a:chOff x="267042" y="2544550"/>
              <a:chExt cx="1551562" cy="749029"/>
            </a:xfrm>
            <a:solidFill>
              <a:srgbClr val="498187"/>
            </a:solidFill>
          </p:grpSpPr>
          <p:sp>
            <p:nvSpPr>
              <p:cNvPr id="9" name="Arrow: Right 8">
                <a:extLst>
                  <a:ext uri="{FF2B5EF4-FFF2-40B4-BE49-F238E27FC236}">
                    <a16:creationId xmlns:a16="http://schemas.microsoft.com/office/drawing/2014/main" id="{DB5B26DD-4756-E91E-2CCD-98B5679CC674}"/>
                  </a:ext>
                </a:extLst>
              </p:cNvPr>
              <p:cNvSpPr/>
              <p:nvPr/>
            </p:nvSpPr>
            <p:spPr>
              <a:xfrm>
                <a:off x="267042" y="2544550"/>
                <a:ext cx="1551562" cy="749029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42220"/>
                  </a:solidFill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62A0FC-D443-EA52-EA2E-4B5C18529B93}"/>
                  </a:ext>
                </a:extLst>
              </p:cNvPr>
              <p:cNvSpPr txBox="1"/>
              <p:nvPr/>
            </p:nvSpPr>
            <p:spPr>
              <a:xfrm>
                <a:off x="301447" y="2589688"/>
                <a:ext cx="12840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b="1" dirty="0">
                    <a:solidFill>
                      <a:schemeClr val="bg1"/>
                    </a:solidFill>
                  </a:rPr>
                  <a:t>Start Here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412537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82ED3-D5BD-A83D-44DB-D65694187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91816"/>
            <a:ext cx="7886700" cy="530986"/>
          </a:xfrm>
        </p:spPr>
        <p:txBody>
          <a:bodyPr>
            <a:normAutofit/>
          </a:bodyPr>
          <a:lstStyle/>
          <a:p>
            <a:r>
              <a:rPr lang="en-US" dirty="0"/>
              <a:t>Life Crafting Process: The Details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B0CDA5BF-779F-0DA8-3EC2-99F4F9AA2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94846" y="6232265"/>
            <a:ext cx="2057400" cy="365125"/>
          </a:xfrm>
        </p:spPr>
        <p:txBody>
          <a:bodyPr/>
          <a:lstStyle/>
          <a:p>
            <a:fld id="{BEA97ABB-C170-4674-B3FF-E4C0EEFBD31E}" type="slidenum">
              <a:rPr lang="en-US" smtClean="0"/>
              <a:t>49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4BB399-692C-A2F0-4A69-174FBAB2ED0E}"/>
              </a:ext>
            </a:extLst>
          </p:cNvPr>
          <p:cNvGrpSpPr/>
          <p:nvPr/>
        </p:nvGrpSpPr>
        <p:grpSpPr>
          <a:xfrm>
            <a:off x="169246" y="1042486"/>
            <a:ext cx="8731358" cy="5372342"/>
            <a:chOff x="187266" y="1083126"/>
            <a:chExt cx="8731358" cy="537234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9226B48-882C-2354-148C-84024825F8B7}"/>
                </a:ext>
              </a:extLst>
            </p:cNvPr>
            <p:cNvSpPr txBox="1"/>
            <p:nvPr/>
          </p:nvSpPr>
          <p:spPr>
            <a:xfrm>
              <a:off x="219123" y="1298821"/>
              <a:ext cx="2443721" cy="1477328"/>
            </a:xfrm>
            <a:prstGeom prst="rect">
              <a:avLst/>
            </a:prstGeom>
            <a:noFill/>
            <a:ln w="38100">
              <a:solidFill>
                <a:srgbClr val="498187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/>
                <a:t>Personalize</a:t>
              </a:r>
            </a:p>
            <a:p>
              <a:pPr algn="ctr"/>
              <a:r>
                <a:rPr lang="en-US" dirty="0"/>
                <a:t>What do each of the elements of well-being mean to you – today? Use your own words! 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8D7798-7A63-EF0C-F1DE-5A209660E005}"/>
                </a:ext>
              </a:extLst>
            </p:cNvPr>
            <p:cNvSpPr txBox="1"/>
            <p:nvPr/>
          </p:nvSpPr>
          <p:spPr>
            <a:xfrm>
              <a:off x="2773485" y="1317302"/>
              <a:ext cx="2108551" cy="1477328"/>
            </a:xfrm>
            <a:prstGeom prst="rect">
              <a:avLst/>
            </a:prstGeom>
            <a:noFill/>
            <a:ln w="38100">
              <a:solidFill>
                <a:srgbClr val="498187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/>
                <a:t>Evaluate</a:t>
              </a:r>
            </a:p>
            <a:p>
              <a:pPr algn="ctr"/>
              <a:r>
                <a:rPr lang="en-US" dirty="0"/>
                <a:t>Where are you today in each of the elements of well-being?  Overall?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B86B330-2385-6E1E-34E1-72F47BF8913D}"/>
                </a:ext>
              </a:extLst>
            </p:cNvPr>
            <p:cNvSpPr txBox="1"/>
            <p:nvPr/>
          </p:nvSpPr>
          <p:spPr>
            <a:xfrm>
              <a:off x="4975274" y="1317302"/>
              <a:ext cx="3943350" cy="1477328"/>
            </a:xfrm>
            <a:prstGeom prst="rect">
              <a:avLst/>
            </a:prstGeom>
            <a:noFill/>
            <a:ln w="38100">
              <a:solidFill>
                <a:srgbClr val="498187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/>
                <a:t>Clarify &amp; Prioritize</a:t>
              </a:r>
            </a:p>
            <a:p>
              <a:pPr algn="ctr"/>
              <a:r>
                <a:rPr lang="en-US" dirty="0"/>
                <a:t>Which of the element(s) is/are in most need of attention? Which ones need to be protected?  What one change could most impact your well-being &amp; life?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C3EC40D-A110-605E-32E1-7B1375706A3E}"/>
                </a:ext>
              </a:extLst>
            </p:cNvPr>
            <p:cNvSpPr txBox="1"/>
            <p:nvPr/>
          </p:nvSpPr>
          <p:spPr>
            <a:xfrm>
              <a:off x="309066" y="4978140"/>
              <a:ext cx="3566770" cy="1477328"/>
            </a:xfrm>
            <a:prstGeom prst="rect">
              <a:avLst/>
            </a:prstGeom>
            <a:noFill/>
            <a:ln w="38100">
              <a:solidFill>
                <a:srgbClr val="498187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/>
                <a:t>Savor and Celebrate!</a:t>
              </a:r>
            </a:p>
            <a:p>
              <a:pPr algn="ctr"/>
              <a:r>
                <a:rPr lang="en-US" dirty="0"/>
                <a:t>Take the time and really experience the sense of taking “ownership” of your life!  It is your life and put your “stamp ” on it!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8AD5CC0-E9FD-5FA4-C262-2B357C4E957E}"/>
                </a:ext>
              </a:extLst>
            </p:cNvPr>
            <p:cNvSpPr txBox="1"/>
            <p:nvPr/>
          </p:nvSpPr>
          <p:spPr>
            <a:xfrm>
              <a:off x="5823009" y="2965826"/>
              <a:ext cx="3047257" cy="1754326"/>
            </a:xfrm>
            <a:prstGeom prst="rect">
              <a:avLst/>
            </a:prstGeom>
            <a:noFill/>
            <a:ln w="38100">
              <a:solidFill>
                <a:srgbClr val="498187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/>
                <a:t>Strategize</a:t>
              </a:r>
            </a:p>
            <a:p>
              <a:pPr algn="ctr"/>
              <a:r>
                <a:rPr lang="en-US" dirty="0"/>
                <a:t> Outline a </a:t>
              </a:r>
              <a:r>
                <a:rPr lang="en-US" b="1" i="1" dirty="0"/>
                <a:t>realistic</a:t>
              </a:r>
              <a:r>
                <a:rPr lang="en-US" dirty="0"/>
                <a:t> plan to address the “one thing.”  What steps can you take now?  What is reasonable given the demands of your life? 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7D81F96-009E-7BDD-0128-829B3788A5ED}"/>
                </a:ext>
              </a:extLst>
            </p:cNvPr>
            <p:cNvSpPr txBox="1"/>
            <p:nvPr/>
          </p:nvSpPr>
          <p:spPr>
            <a:xfrm>
              <a:off x="2591171" y="2965826"/>
              <a:ext cx="2991730" cy="1754326"/>
            </a:xfrm>
            <a:prstGeom prst="rect">
              <a:avLst/>
            </a:prstGeom>
            <a:noFill/>
            <a:ln w="38100">
              <a:solidFill>
                <a:srgbClr val="498187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/>
                <a:t>Connecting for Support</a:t>
              </a:r>
            </a:p>
            <a:p>
              <a:pPr algn="ctr"/>
              <a:r>
                <a:rPr lang="en-US" dirty="0"/>
                <a:t>Seek out supporters and kindred souls.  Avoid the cynics and judgers.  You don’t have to do this alone - but you can and may choose to.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075661B-323B-0DFC-1711-F641102D3DEE}"/>
                </a:ext>
              </a:extLst>
            </p:cNvPr>
            <p:cNvSpPr txBox="1"/>
            <p:nvPr/>
          </p:nvSpPr>
          <p:spPr>
            <a:xfrm>
              <a:off x="273734" y="2984320"/>
              <a:ext cx="2077330" cy="1754326"/>
            </a:xfrm>
            <a:prstGeom prst="rect">
              <a:avLst/>
            </a:prstGeom>
            <a:noFill/>
            <a:ln w="38100">
              <a:solidFill>
                <a:srgbClr val="498187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/>
                <a:t>Track &amp; Tinker</a:t>
              </a:r>
            </a:p>
            <a:p>
              <a:pPr algn="ctr"/>
              <a:r>
                <a:rPr lang="en-US" dirty="0"/>
                <a:t>Continually assess what is working and what is not.  Continually improve your craft/life.</a:t>
              </a:r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04085DF6-331F-4329-0474-A9BD2FD09C8A}"/>
                </a:ext>
              </a:extLst>
            </p:cNvPr>
            <p:cNvSpPr/>
            <p:nvPr/>
          </p:nvSpPr>
          <p:spPr>
            <a:xfrm>
              <a:off x="2577429" y="1694260"/>
              <a:ext cx="243840" cy="243840"/>
            </a:xfrm>
            <a:prstGeom prst="rightArrow">
              <a:avLst/>
            </a:prstGeom>
            <a:solidFill>
              <a:schemeClr val="accent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A789ED0B-6C44-20D4-4F73-64FB9A857998}"/>
                </a:ext>
              </a:extLst>
            </p:cNvPr>
            <p:cNvSpPr/>
            <p:nvPr/>
          </p:nvSpPr>
          <p:spPr>
            <a:xfrm rot="5400000">
              <a:off x="8271510" y="2749850"/>
              <a:ext cx="243840" cy="243840"/>
            </a:xfrm>
            <a:prstGeom prst="rightArrow">
              <a:avLst/>
            </a:prstGeom>
            <a:solidFill>
              <a:schemeClr val="accent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AEF57D3C-084F-7674-32D7-5F77711C7E2B}"/>
                </a:ext>
              </a:extLst>
            </p:cNvPr>
            <p:cNvSpPr/>
            <p:nvPr/>
          </p:nvSpPr>
          <p:spPr>
            <a:xfrm rot="5400000">
              <a:off x="1171711" y="4653224"/>
              <a:ext cx="243840" cy="243840"/>
            </a:xfrm>
            <a:prstGeom prst="rightArrow">
              <a:avLst/>
            </a:prstGeom>
            <a:solidFill>
              <a:schemeClr val="accent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AE7A5BEB-B508-850C-27ED-C84F4ACE8BD2}"/>
                </a:ext>
              </a:extLst>
            </p:cNvPr>
            <p:cNvSpPr/>
            <p:nvPr/>
          </p:nvSpPr>
          <p:spPr>
            <a:xfrm>
              <a:off x="4833810" y="1808196"/>
              <a:ext cx="243840" cy="243840"/>
            </a:xfrm>
            <a:prstGeom prst="rightArrow">
              <a:avLst/>
            </a:prstGeom>
            <a:solidFill>
              <a:schemeClr val="accent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30F7767B-8C64-D7F8-53EB-DBF793B22DB8}"/>
                </a:ext>
              </a:extLst>
            </p:cNvPr>
            <p:cNvSpPr/>
            <p:nvPr/>
          </p:nvSpPr>
          <p:spPr>
            <a:xfrm flipH="1">
              <a:off x="5639447" y="3719198"/>
              <a:ext cx="243840" cy="243840"/>
            </a:xfrm>
            <a:prstGeom prst="rightArrow">
              <a:avLst/>
            </a:prstGeom>
            <a:solidFill>
              <a:schemeClr val="accent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2AD6598E-903F-91C7-5528-951D33F15375}"/>
                </a:ext>
              </a:extLst>
            </p:cNvPr>
            <p:cNvSpPr/>
            <p:nvPr/>
          </p:nvSpPr>
          <p:spPr>
            <a:xfrm flipH="1">
              <a:off x="2481770" y="3657438"/>
              <a:ext cx="243840" cy="243840"/>
            </a:xfrm>
            <a:prstGeom prst="rightArrow">
              <a:avLst/>
            </a:prstGeom>
            <a:solidFill>
              <a:schemeClr val="accent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AA018A4-5014-DA87-0A6E-CB0A180FB665}"/>
                </a:ext>
              </a:extLst>
            </p:cNvPr>
            <p:cNvGrpSpPr/>
            <p:nvPr/>
          </p:nvGrpSpPr>
          <p:grpSpPr>
            <a:xfrm>
              <a:off x="187266" y="1137127"/>
              <a:ext cx="283097" cy="323387"/>
              <a:chOff x="-1442560" y="2339926"/>
              <a:chExt cx="288862" cy="338554"/>
            </a:xfrm>
            <a:solidFill>
              <a:srgbClr val="498187"/>
            </a:solidFill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743033F-886C-860F-03D4-7090559374AD}"/>
                  </a:ext>
                </a:extLst>
              </p:cNvPr>
              <p:cNvSpPr/>
              <p:nvPr/>
            </p:nvSpPr>
            <p:spPr>
              <a:xfrm>
                <a:off x="-1434116" y="2395638"/>
                <a:ext cx="271975" cy="257908"/>
              </a:xfrm>
              <a:prstGeom prst="ellipse">
                <a:avLst/>
              </a:prstGeom>
              <a:grpFill/>
              <a:ln>
                <a:solidFill>
                  <a:srgbClr val="ED6F3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F110927-AB75-7C1D-7804-05CAF0168809}"/>
                  </a:ext>
                </a:extLst>
              </p:cNvPr>
              <p:cNvSpPr txBox="1"/>
              <p:nvPr/>
            </p:nvSpPr>
            <p:spPr>
              <a:xfrm>
                <a:off x="-1442560" y="2339926"/>
                <a:ext cx="288862" cy="338554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12BA513-4351-06CB-CCED-8E918AE0E8D5}"/>
                </a:ext>
              </a:extLst>
            </p:cNvPr>
            <p:cNvSpPr txBox="1"/>
            <p:nvPr/>
          </p:nvSpPr>
          <p:spPr>
            <a:xfrm>
              <a:off x="2716306" y="1083126"/>
              <a:ext cx="313867" cy="338554"/>
            </a:xfrm>
            <a:prstGeom prst="rect">
              <a:avLst/>
            </a:prstGeom>
            <a:solidFill>
              <a:srgbClr val="49818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4D3C03E-C48E-8A6D-B28B-EBC2F2B6A8AA}"/>
                </a:ext>
              </a:extLst>
            </p:cNvPr>
            <p:cNvSpPr txBox="1"/>
            <p:nvPr/>
          </p:nvSpPr>
          <p:spPr>
            <a:xfrm>
              <a:off x="4938667" y="1118242"/>
              <a:ext cx="283097" cy="323387"/>
            </a:xfrm>
            <a:prstGeom prst="rect">
              <a:avLst/>
            </a:prstGeom>
            <a:solidFill>
              <a:srgbClr val="498187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3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E1B774F-1C4E-4D25-2A95-E018EFF3CFE4}"/>
                </a:ext>
              </a:extLst>
            </p:cNvPr>
            <p:cNvGrpSpPr/>
            <p:nvPr/>
          </p:nvGrpSpPr>
          <p:grpSpPr>
            <a:xfrm>
              <a:off x="5828461" y="2882537"/>
              <a:ext cx="283097" cy="323387"/>
              <a:chOff x="-1442560" y="2339926"/>
              <a:chExt cx="288862" cy="338554"/>
            </a:xfrm>
            <a:solidFill>
              <a:srgbClr val="498187"/>
            </a:solidFill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2D5E2ACA-58BB-EF18-E2F8-AE14569F2625}"/>
                  </a:ext>
                </a:extLst>
              </p:cNvPr>
              <p:cNvSpPr/>
              <p:nvPr/>
            </p:nvSpPr>
            <p:spPr>
              <a:xfrm>
                <a:off x="-1434116" y="2395638"/>
                <a:ext cx="271975" cy="257908"/>
              </a:xfrm>
              <a:prstGeom prst="ellipse">
                <a:avLst/>
              </a:prstGeom>
              <a:grpFill/>
              <a:ln>
                <a:solidFill>
                  <a:srgbClr val="ED6F3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34DF277-1665-B2D6-ACCA-643AB24BCF57}"/>
                  </a:ext>
                </a:extLst>
              </p:cNvPr>
              <p:cNvSpPr txBox="1"/>
              <p:nvPr/>
            </p:nvSpPr>
            <p:spPr>
              <a:xfrm>
                <a:off x="-1442560" y="2339926"/>
                <a:ext cx="288862" cy="338554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3B8E49B-2659-2EC1-91E0-F9E41489FDEE}"/>
                </a:ext>
              </a:extLst>
            </p:cNvPr>
            <p:cNvGrpSpPr/>
            <p:nvPr/>
          </p:nvGrpSpPr>
          <p:grpSpPr>
            <a:xfrm>
              <a:off x="2554165" y="2905947"/>
              <a:ext cx="283097" cy="323387"/>
              <a:chOff x="-1442560" y="2339926"/>
              <a:chExt cx="288862" cy="338554"/>
            </a:xfrm>
            <a:solidFill>
              <a:srgbClr val="498187"/>
            </a:solidFill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89A3F8C-6357-DE23-AD0D-9686514D9D40}"/>
                  </a:ext>
                </a:extLst>
              </p:cNvPr>
              <p:cNvSpPr/>
              <p:nvPr/>
            </p:nvSpPr>
            <p:spPr>
              <a:xfrm>
                <a:off x="-1434116" y="2395638"/>
                <a:ext cx="271975" cy="257908"/>
              </a:xfrm>
              <a:prstGeom prst="ellipse">
                <a:avLst/>
              </a:prstGeom>
              <a:grpFill/>
              <a:ln>
                <a:solidFill>
                  <a:srgbClr val="ED6F3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7626CAF-3290-5A12-8125-D3D261CA8AB3}"/>
                  </a:ext>
                </a:extLst>
              </p:cNvPr>
              <p:cNvSpPr txBox="1"/>
              <p:nvPr/>
            </p:nvSpPr>
            <p:spPr>
              <a:xfrm>
                <a:off x="-1442560" y="2339926"/>
                <a:ext cx="288862" cy="338554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791A807-D497-0CD5-A32B-C35633672572}"/>
                </a:ext>
              </a:extLst>
            </p:cNvPr>
            <p:cNvGrpSpPr/>
            <p:nvPr/>
          </p:nvGrpSpPr>
          <p:grpSpPr>
            <a:xfrm>
              <a:off x="187266" y="2872869"/>
              <a:ext cx="283097" cy="323387"/>
              <a:chOff x="-1442560" y="2339926"/>
              <a:chExt cx="288862" cy="338554"/>
            </a:xfrm>
            <a:solidFill>
              <a:srgbClr val="498187"/>
            </a:solidFill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476688DD-F01A-82F3-B01B-069BB9144391}"/>
                  </a:ext>
                </a:extLst>
              </p:cNvPr>
              <p:cNvSpPr/>
              <p:nvPr/>
            </p:nvSpPr>
            <p:spPr>
              <a:xfrm>
                <a:off x="-1434116" y="2395638"/>
                <a:ext cx="271975" cy="257908"/>
              </a:xfrm>
              <a:prstGeom prst="ellipse">
                <a:avLst/>
              </a:prstGeom>
              <a:grpFill/>
              <a:ln>
                <a:solidFill>
                  <a:srgbClr val="ED6F3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B89A3BE-158C-D85E-F381-22406A9ABF0B}"/>
                  </a:ext>
                </a:extLst>
              </p:cNvPr>
              <p:cNvSpPr txBox="1"/>
              <p:nvPr/>
            </p:nvSpPr>
            <p:spPr>
              <a:xfrm>
                <a:off x="-1442560" y="2339926"/>
                <a:ext cx="288862" cy="338554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DDC5DC7-057B-B9E6-9D3D-FB042B7B3E0F}"/>
                </a:ext>
              </a:extLst>
            </p:cNvPr>
            <p:cNvGrpSpPr/>
            <p:nvPr/>
          </p:nvGrpSpPr>
          <p:grpSpPr>
            <a:xfrm>
              <a:off x="187266" y="4778100"/>
              <a:ext cx="283097" cy="323387"/>
              <a:chOff x="-1442560" y="2339926"/>
              <a:chExt cx="288862" cy="338554"/>
            </a:xfrm>
            <a:solidFill>
              <a:srgbClr val="498187"/>
            </a:solidFill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4AFBFCD0-1525-2C9A-4BA3-E660B656B351}"/>
                  </a:ext>
                </a:extLst>
              </p:cNvPr>
              <p:cNvSpPr/>
              <p:nvPr/>
            </p:nvSpPr>
            <p:spPr>
              <a:xfrm>
                <a:off x="-1434116" y="2395638"/>
                <a:ext cx="271975" cy="257908"/>
              </a:xfrm>
              <a:prstGeom prst="ellipse">
                <a:avLst/>
              </a:prstGeom>
              <a:grpFill/>
              <a:ln>
                <a:solidFill>
                  <a:srgbClr val="ED6F3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B5CDA6C-4F39-AFBE-A947-CD980DA7109F}"/>
                  </a:ext>
                </a:extLst>
              </p:cNvPr>
              <p:cNvSpPr txBox="1"/>
              <p:nvPr/>
            </p:nvSpPr>
            <p:spPr>
              <a:xfrm>
                <a:off x="-1442560" y="2339926"/>
                <a:ext cx="288862" cy="338554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</a:rPr>
                  <a:t>7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2536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95CE2-6073-650C-BF01-87D78E52B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Well-Being: Many Models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CC441F-B77B-E40B-28BE-F5DC2980B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7ABB-C170-4674-B3FF-E4C0EEFBD31E}" type="slidenum">
              <a:rPr lang="en-US" smtClean="0"/>
              <a:t>5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F63DC57-3E8B-2798-BA80-796674227567}"/>
              </a:ext>
            </a:extLst>
          </p:cNvPr>
          <p:cNvGrpSpPr/>
          <p:nvPr/>
        </p:nvGrpSpPr>
        <p:grpSpPr>
          <a:xfrm>
            <a:off x="462603" y="1052283"/>
            <a:ext cx="8334439" cy="4863149"/>
            <a:chOff x="180915" y="991612"/>
            <a:chExt cx="8737709" cy="5504914"/>
          </a:xfrm>
        </p:grpSpPr>
        <p:pic>
          <p:nvPicPr>
            <p:cNvPr id="1026" name="Picture 2" descr="Well-Being-Wheel-English - WellPower">
              <a:extLst>
                <a:ext uri="{FF2B5EF4-FFF2-40B4-BE49-F238E27FC236}">
                  <a16:creationId xmlns:a16="http://schemas.microsoft.com/office/drawing/2014/main" id="{280D7A71-4834-EF7B-4D70-F3FBF00A34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272"/>
            <a:stretch/>
          </p:blipFill>
          <p:spPr bwMode="auto">
            <a:xfrm>
              <a:off x="6348339" y="991612"/>
              <a:ext cx="1908910" cy="186491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8 Dimensions of Well-Being | Health Education &amp; Prevention | CSU Pueblo">
              <a:extLst>
                <a:ext uri="{FF2B5EF4-FFF2-40B4-BE49-F238E27FC236}">
                  <a16:creationId xmlns:a16="http://schemas.microsoft.com/office/drawing/2014/main" id="{248BA541-9632-4EC1-5825-1F970F1666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419819" y="4616345"/>
              <a:ext cx="1908910" cy="1880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Welcome | Well-being for U–M Students">
              <a:extLst>
                <a:ext uri="{FF2B5EF4-FFF2-40B4-BE49-F238E27FC236}">
                  <a16:creationId xmlns:a16="http://schemas.microsoft.com/office/drawing/2014/main" id="{4AA105F9-1D3F-0C4D-3CA8-7A72DD36E1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6083" y="2813352"/>
              <a:ext cx="1722541" cy="1722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Well-being | Cornell University College of Veterinary Medicine">
              <a:extLst>
                <a:ext uri="{FF2B5EF4-FFF2-40B4-BE49-F238E27FC236}">
                  <a16:creationId xmlns:a16="http://schemas.microsoft.com/office/drawing/2014/main" id="{99D7E226-AF5F-C448-3125-30066FAB44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915" y="3040589"/>
              <a:ext cx="1619796" cy="1612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The Well-Being Wheel | Health &amp; Wellness">
              <a:extLst>
                <a:ext uri="{FF2B5EF4-FFF2-40B4-BE49-F238E27FC236}">
                  <a16:creationId xmlns:a16="http://schemas.microsoft.com/office/drawing/2014/main" id="{DE6081F2-3E80-D0DD-7075-BDB7C2C6E1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7545" y="1019720"/>
              <a:ext cx="1908910" cy="1900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Well-being at NIU | Northern Illinois University">
              <a:extLst>
                <a:ext uri="{FF2B5EF4-FFF2-40B4-BE49-F238E27FC236}">
                  <a16:creationId xmlns:a16="http://schemas.microsoft.com/office/drawing/2014/main" id="{FAE54DEB-B2FE-18A4-3A00-54F1DC9483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319" y="1142981"/>
              <a:ext cx="1750122" cy="1750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Model of Health and Wellbeing | Alliance for Healthier Communities">
              <a:extLst>
                <a:ext uri="{FF2B5EF4-FFF2-40B4-BE49-F238E27FC236}">
                  <a16:creationId xmlns:a16="http://schemas.microsoft.com/office/drawing/2014/main" id="{BA7B8190-DDCE-8320-E927-3CB6E0AD0F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461" y="4535893"/>
              <a:ext cx="1869174" cy="1930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2 Ryff's model of wellbeing | Download Scientific Diagram">
              <a:extLst>
                <a:ext uri="{FF2B5EF4-FFF2-40B4-BE49-F238E27FC236}">
                  <a16:creationId xmlns:a16="http://schemas.microsoft.com/office/drawing/2014/main" id="{D12A71DD-E36D-0E31-8A01-9CB62989D1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6273" y="4617282"/>
              <a:ext cx="2370447" cy="1768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CD5AE7E-54B5-D4AD-2B65-E8406EBFBC73}"/>
              </a:ext>
            </a:extLst>
          </p:cNvPr>
          <p:cNvGrpSpPr/>
          <p:nvPr/>
        </p:nvGrpSpPr>
        <p:grpSpPr>
          <a:xfrm>
            <a:off x="2393665" y="2874749"/>
            <a:ext cx="4657183" cy="1118428"/>
            <a:chOff x="2051306" y="3034230"/>
            <a:chExt cx="5041388" cy="12953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3D25CF1-8D7D-8E5A-F65E-7AC2038787D2}"/>
                </a:ext>
              </a:extLst>
            </p:cNvPr>
            <p:cNvSpPr/>
            <p:nvPr/>
          </p:nvSpPr>
          <p:spPr>
            <a:xfrm>
              <a:off x="2051306" y="3034230"/>
              <a:ext cx="5041388" cy="1295301"/>
            </a:xfrm>
            <a:prstGeom prst="rect">
              <a:avLst/>
            </a:prstGeom>
            <a:noFill/>
            <a:ln w="28575">
              <a:solidFill>
                <a:srgbClr val="49818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A22C90A-7495-3F1D-7789-646D325E0F8A}"/>
                </a:ext>
              </a:extLst>
            </p:cNvPr>
            <p:cNvGrpSpPr/>
            <p:nvPr/>
          </p:nvGrpSpPr>
          <p:grpSpPr>
            <a:xfrm>
              <a:off x="2222771" y="3142133"/>
              <a:ext cx="4537952" cy="1079494"/>
              <a:chOff x="2545002" y="3139935"/>
              <a:chExt cx="3910235" cy="107949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B250DBF4-A7B7-C1E9-9791-822B3D7930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45002" y="3139935"/>
                <a:ext cx="3910235" cy="71549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B6B1848C-3BB8-0E09-77AC-427C09BFDD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07640" y="3807296"/>
                <a:ext cx="3716827" cy="412133"/>
              </a:xfrm>
              <a:prstGeom prst="rect">
                <a:avLst/>
              </a:prstGeom>
            </p:spPr>
          </p:pic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30CA7C0-984B-073D-4657-97A4144FB77D}"/>
              </a:ext>
            </a:extLst>
          </p:cNvPr>
          <p:cNvSpPr txBox="1"/>
          <p:nvPr/>
        </p:nvSpPr>
        <p:spPr>
          <a:xfrm>
            <a:off x="611372" y="6152828"/>
            <a:ext cx="8421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ED6F37"/>
                </a:solidFill>
              </a:rPr>
              <a:t>Commonality:  Well-Being is multidimensional, and those dimensions are interrelated!</a:t>
            </a:r>
          </a:p>
        </p:txBody>
      </p:sp>
    </p:spTree>
    <p:extLst>
      <p:ext uri="{BB962C8B-B14F-4D97-AF65-F5344CB8AC3E}">
        <p14:creationId xmlns:p14="http://schemas.microsoft.com/office/powerpoint/2010/main" val="39312870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01070"/>
            <a:ext cx="7886700" cy="5309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Five Keys to “Life Design”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591" y="1260700"/>
            <a:ext cx="6608856" cy="4351338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498187"/>
                </a:solidFill>
              </a:rPr>
              <a:t>Be Curious.  </a:t>
            </a:r>
            <a:r>
              <a:rPr lang="en-US" sz="2400" dirty="0"/>
              <a:t>Ask questions.  Wonder why.  Explore  </a:t>
            </a:r>
          </a:p>
          <a:p>
            <a:r>
              <a:rPr lang="en-US" sz="2400" b="1" dirty="0">
                <a:solidFill>
                  <a:srgbClr val="498187"/>
                </a:solidFill>
              </a:rPr>
              <a:t>Try Stuff.  </a:t>
            </a:r>
            <a:r>
              <a:rPr lang="en-US" sz="2400" dirty="0"/>
              <a:t>Bias to action.  Prototype and experiment.  Move beyond just thinking and planning and talking</a:t>
            </a:r>
          </a:p>
          <a:p>
            <a:r>
              <a:rPr lang="en-US" sz="2400" b="1" dirty="0">
                <a:solidFill>
                  <a:srgbClr val="498187"/>
                </a:solidFill>
              </a:rPr>
              <a:t>Reframe Problems.  </a:t>
            </a:r>
            <a:r>
              <a:rPr lang="en-US" sz="2400" dirty="0"/>
              <a:t>Step back and look at problems in different ways.  Are you working on the right problem?  Examine the underlying assumptions. Get unstuck</a:t>
            </a:r>
          </a:p>
          <a:p>
            <a:r>
              <a:rPr lang="en-US" sz="2400" b="1" dirty="0">
                <a:solidFill>
                  <a:srgbClr val="498187"/>
                </a:solidFill>
              </a:rPr>
              <a:t>Know it’s a Process</a:t>
            </a:r>
            <a:r>
              <a:rPr lang="en-US" sz="2400" dirty="0"/>
              <a:t>.  Life is messy.  Life is a journey.  Mistakes are a part of life.  “Let go of the end-goal and focus on the process and what happens next”</a:t>
            </a:r>
          </a:p>
          <a:p>
            <a:r>
              <a:rPr lang="en-US" sz="2400" b="1" dirty="0">
                <a:solidFill>
                  <a:srgbClr val="498187"/>
                </a:solidFill>
              </a:rPr>
              <a:t>Ask for Help.  </a:t>
            </a:r>
            <a:r>
              <a:rPr lang="en-US" sz="2400" dirty="0"/>
              <a:t>You don’t have to have all of the answers yourself.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61224" y="6344727"/>
            <a:ext cx="2057400" cy="365125"/>
          </a:xfrm>
        </p:spPr>
        <p:txBody>
          <a:bodyPr/>
          <a:lstStyle/>
          <a:p>
            <a:fld id="{59381D09-FAF7-4479-8740-F4BD70AE1DD4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69109" y="6424811"/>
            <a:ext cx="3302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bg1"/>
                </a:solidFill>
              </a:rPr>
              <a:t>Designing Your Life: How to Build a Well-Lived Joyful Life </a:t>
            </a:r>
            <a:r>
              <a:rPr lang="en-US" sz="1200" dirty="0">
                <a:solidFill>
                  <a:schemeClr val="bg1"/>
                </a:solidFill>
              </a:rPr>
              <a:t>(2016)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E73380-1FF6-F3C4-6BD4-2E8B551A0D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011" y="2611452"/>
            <a:ext cx="1375647" cy="202196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145107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A6705-8610-E2F9-B491-2EA99D6E4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Well-Being: Government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47AC2-20A5-ED6D-0484-471323A35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827" y="1218514"/>
            <a:ext cx="5470353" cy="5182285"/>
          </a:xfrm>
        </p:spPr>
        <p:txBody>
          <a:bodyPr>
            <a:normAutofit fontScale="92500" lnSpcReduction="10000"/>
          </a:bodyPr>
          <a:lstStyle/>
          <a:p>
            <a:pPr marL="341313" indent="-341313" algn="l"/>
            <a:r>
              <a:rPr lang="en-US" sz="3200" b="0" i="0" dirty="0">
                <a:solidFill>
                  <a:srgbClr val="000000"/>
                </a:solidFill>
                <a:effectLst/>
                <a:latin typeface="Open Sans" panose="020F0502020204030204" pitchFamily="34" charset="0"/>
              </a:rPr>
              <a:t>Physical well-being</a:t>
            </a:r>
          </a:p>
          <a:p>
            <a:pPr marL="341313" indent="-341313" algn="l"/>
            <a:r>
              <a:rPr lang="en-US" sz="3200" b="0" i="0" dirty="0">
                <a:solidFill>
                  <a:srgbClr val="000000"/>
                </a:solidFill>
                <a:effectLst/>
                <a:latin typeface="Open Sans" panose="020F0502020204030204" pitchFamily="34" charset="0"/>
              </a:rPr>
              <a:t>Economic well-being</a:t>
            </a:r>
          </a:p>
          <a:p>
            <a:pPr marL="341313" indent="-341313" algn="l"/>
            <a:r>
              <a:rPr lang="en-US" sz="3200" b="0" i="0" dirty="0">
                <a:solidFill>
                  <a:srgbClr val="000000"/>
                </a:solidFill>
                <a:effectLst/>
                <a:latin typeface="Open Sans" panose="020F0502020204030204" pitchFamily="34" charset="0"/>
              </a:rPr>
              <a:t>Social well-being</a:t>
            </a:r>
          </a:p>
          <a:p>
            <a:pPr marL="341313" indent="-341313" algn="l"/>
            <a:r>
              <a:rPr lang="en-US" sz="3200" b="0" i="0" dirty="0">
                <a:solidFill>
                  <a:srgbClr val="000000"/>
                </a:solidFill>
                <a:effectLst/>
                <a:latin typeface="Open Sans" panose="020F0502020204030204" pitchFamily="34" charset="0"/>
              </a:rPr>
              <a:t>Development and activity</a:t>
            </a:r>
          </a:p>
          <a:p>
            <a:pPr marL="341313" indent="-341313" algn="l"/>
            <a:r>
              <a:rPr lang="en-US" sz="3200" b="0" i="0" dirty="0">
                <a:solidFill>
                  <a:srgbClr val="000000"/>
                </a:solidFill>
                <a:effectLst/>
                <a:latin typeface="Open Sans" panose="020F0502020204030204" pitchFamily="34" charset="0"/>
              </a:rPr>
              <a:t>Emotional well-being</a:t>
            </a:r>
          </a:p>
          <a:p>
            <a:pPr marL="341313" indent="-341313" algn="l"/>
            <a:r>
              <a:rPr lang="en-US" sz="3200" b="0" i="0" dirty="0">
                <a:solidFill>
                  <a:srgbClr val="000000"/>
                </a:solidFill>
                <a:effectLst/>
                <a:latin typeface="Open Sans" panose="020F0502020204030204" pitchFamily="34" charset="0"/>
              </a:rPr>
              <a:t>Psychological well-being</a:t>
            </a:r>
          </a:p>
          <a:p>
            <a:pPr marL="341313" indent="-341313" algn="l"/>
            <a:r>
              <a:rPr lang="en-US" sz="3200" b="0" i="0" dirty="0">
                <a:solidFill>
                  <a:srgbClr val="000000"/>
                </a:solidFill>
                <a:effectLst/>
                <a:latin typeface="Open Sans" panose="020F0502020204030204" pitchFamily="34" charset="0"/>
              </a:rPr>
              <a:t>Life satisfaction</a:t>
            </a:r>
          </a:p>
          <a:p>
            <a:pPr marL="341313" indent="-341313" algn="l"/>
            <a:r>
              <a:rPr lang="en-US" sz="3200" b="0" i="0" dirty="0">
                <a:solidFill>
                  <a:srgbClr val="000000"/>
                </a:solidFill>
                <a:effectLst/>
                <a:latin typeface="Open Sans" panose="020F0502020204030204" pitchFamily="34" charset="0"/>
              </a:rPr>
              <a:t>Domain specific satisfaction</a:t>
            </a:r>
          </a:p>
          <a:p>
            <a:pPr marL="341313" indent="-341313" algn="l"/>
            <a:r>
              <a:rPr lang="en-US" sz="3200" b="0" i="0" dirty="0">
                <a:solidFill>
                  <a:srgbClr val="000000"/>
                </a:solidFill>
                <a:effectLst/>
                <a:latin typeface="Open Sans" panose="020F0502020204030204" pitchFamily="34" charset="0"/>
              </a:rPr>
              <a:t>Engaging activities and work</a:t>
            </a:r>
          </a:p>
          <a:p>
            <a:endParaRPr lang="en-US" sz="3200" dirty="0"/>
          </a:p>
        </p:txBody>
      </p:sp>
      <p:pic>
        <p:nvPicPr>
          <p:cNvPr id="2052" name="Picture 4" descr="CDC Organization | About | CDC">
            <a:extLst>
              <a:ext uri="{FF2B5EF4-FFF2-40B4-BE49-F238E27FC236}">
                <a16:creationId xmlns:a16="http://schemas.microsoft.com/office/drawing/2014/main" id="{7675F867-0751-6270-6D1B-F575F8AF5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38" y="1288147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59706B-5BC6-37CD-C128-522133907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7ABB-C170-4674-B3FF-E4C0EEFBD3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15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D9A2F-D429-0F72-8C48-265FFB560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Well-Being: Popular Press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8B434-9BFD-2D60-46CD-1616AE965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543" y="1394189"/>
            <a:ext cx="5108027" cy="4859767"/>
          </a:xfrm>
        </p:spPr>
        <p:txBody>
          <a:bodyPr>
            <a:normAutofit/>
          </a:bodyPr>
          <a:lstStyle/>
          <a:p>
            <a:r>
              <a:rPr lang="en-US" sz="3200" i="0" dirty="0">
                <a:effectLst/>
              </a:rPr>
              <a:t>Well-being is the experience of health, </a:t>
            </a:r>
            <a:r>
              <a:rPr lang="en-US" sz="3200" i="0" u="none" strike="noStrike" dirty="0">
                <a:effectLst/>
              </a:rPr>
              <a:t>happiness</a:t>
            </a:r>
            <a:r>
              <a:rPr lang="en-US" sz="3200" i="0" dirty="0">
                <a:effectLst/>
              </a:rPr>
              <a:t>, and prosperity</a:t>
            </a:r>
          </a:p>
          <a:p>
            <a:r>
              <a:rPr lang="en-US" sz="3200" i="0" dirty="0">
                <a:effectLst/>
              </a:rPr>
              <a:t>It includes having good mental health, high life satisfaction, a sense of meaning or purpose, and the </a:t>
            </a:r>
            <a:r>
              <a:rPr lang="en-US" sz="3200" i="0" u="none" strike="noStrike" dirty="0">
                <a:effectLst/>
              </a:rPr>
              <a:t>ability to manage stress</a:t>
            </a:r>
          </a:p>
          <a:p>
            <a:r>
              <a:rPr lang="en-US" sz="3200" b="1" i="0" dirty="0">
                <a:solidFill>
                  <a:srgbClr val="ED6F37"/>
                </a:solidFill>
                <a:effectLst/>
              </a:rPr>
              <a:t>More generally, well-being is just feeling well</a:t>
            </a:r>
            <a:endParaRPr lang="en-US" sz="3200" b="1" dirty="0">
              <a:solidFill>
                <a:srgbClr val="ED6F37"/>
              </a:solidFill>
            </a:endParaRPr>
          </a:p>
        </p:txBody>
      </p:sp>
      <p:pic>
        <p:nvPicPr>
          <p:cNvPr id="4098" name="Picture 2" descr="psychology-today-logo | Yaletown Counselling">
            <a:extLst>
              <a:ext uri="{FF2B5EF4-FFF2-40B4-BE49-F238E27FC236}">
                <a16:creationId xmlns:a16="http://schemas.microsoft.com/office/drawing/2014/main" id="{A6F8F76C-51FD-E041-1BAC-9F654C995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680" y="1394189"/>
            <a:ext cx="3119120" cy="110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7C6BA4-8B91-71AC-57EC-F381231B8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7ABB-C170-4674-B3FF-E4C0EEFBD3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03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FBF67-9166-758E-32C7-4D1F501B8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5528" y="1295091"/>
            <a:ext cx="4929821" cy="4672828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600" dirty="0">
                <a:solidFill>
                  <a:srgbClr val="242424"/>
                </a:solidFill>
              </a:rPr>
              <a:t>The five domains of </a:t>
            </a:r>
            <a:r>
              <a:rPr lang="en-US" sz="3600" b="1" i="1" dirty="0">
                <a:solidFill>
                  <a:srgbClr val="242424"/>
                </a:solidFill>
              </a:rPr>
              <a:t>human flourishing</a:t>
            </a:r>
            <a:r>
              <a:rPr lang="en-US" sz="3600" dirty="0">
                <a:solidFill>
                  <a:srgbClr val="242424"/>
                </a:solidFill>
              </a:rPr>
              <a:t>:</a:t>
            </a:r>
          </a:p>
          <a:p>
            <a:pPr lvl="1"/>
            <a:r>
              <a:rPr lang="en-US" sz="3200" b="0" i="0" dirty="0">
                <a:solidFill>
                  <a:srgbClr val="242424"/>
                </a:solidFill>
                <a:effectLst/>
              </a:rPr>
              <a:t>Happiness and life satisfaction</a:t>
            </a:r>
          </a:p>
          <a:p>
            <a:pPr lvl="1"/>
            <a:r>
              <a:rPr lang="en-US" sz="3200" b="0" i="0" dirty="0">
                <a:solidFill>
                  <a:srgbClr val="242424"/>
                </a:solidFill>
                <a:effectLst/>
              </a:rPr>
              <a:t>Mental and physical health</a:t>
            </a:r>
          </a:p>
          <a:p>
            <a:pPr lvl="1"/>
            <a:r>
              <a:rPr lang="en-US" sz="3200" b="0" i="0" dirty="0">
                <a:solidFill>
                  <a:srgbClr val="242424"/>
                </a:solidFill>
                <a:effectLst/>
              </a:rPr>
              <a:t>Meaning and purpose</a:t>
            </a:r>
          </a:p>
          <a:p>
            <a:pPr lvl="1"/>
            <a:r>
              <a:rPr lang="en-US" sz="3200" b="0" i="0" dirty="0">
                <a:solidFill>
                  <a:srgbClr val="242424"/>
                </a:solidFill>
                <a:effectLst/>
              </a:rPr>
              <a:t>Character and virtue</a:t>
            </a:r>
          </a:p>
          <a:p>
            <a:pPr lvl="1"/>
            <a:r>
              <a:rPr lang="en-US" sz="3200" b="0" i="0" dirty="0">
                <a:solidFill>
                  <a:srgbClr val="242424"/>
                </a:solidFill>
                <a:effectLst/>
              </a:rPr>
              <a:t>Close social relationships</a:t>
            </a:r>
          </a:p>
          <a:p>
            <a:endParaRPr lang="en-US" sz="3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C5C6D78-F685-C322-48D4-BDBA9963E38C}"/>
              </a:ext>
            </a:extLst>
          </p:cNvPr>
          <p:cNvSpPr txBox="1">
            <a:spLocks/>
          </p:cNvSpPr>
          <p:nvPr/>
        </p:nvSpPr>
        <p:spPr>
          <a:xfrm>
            <a:off x="628650" y="401070"/>
            <a:ext cx="7886700" cy="530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326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Well-Being: Academia</a:t>
            </a:r>
          </a:p>
        </p:txBody>
      </p:sp>
      <p:pic>
        <p:nvPicPr>
          <p:cNvPr id="3076" name="Picture 4" descr="Human Flourishing Program at Harvard University - YouTube">
            <a:extLst>
              <a:ext uri="{FF2B5EF4-FFF2-40B4-BE49-F238E27FC236}">
                <a16:creationId xmlns:a16="http://schemas.microsoft.com/office/drawing/2014/main" id="{418D55E4-22CA-07FD-E279-15504F06D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445" y="1191915"/>
            <a:ext cx="2237085" cy="223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E7948E-EB56-ADA2-AD2A-92ABABEC2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7ABB-C170-4674-B3FF-E4C0EEFBD31E}" type="slidenum">
              <a:rPr lang="en-US" smtClean="0"/>
              <a:t>8</a:t>
            </a:fld>
            <a:endParaRPr lang="en-US"/>
          </a:p>
        </p:txBody>
      </p:sp>
      <p:pic>
        <p:nvPicPr>
          <p:cNvPr id="2050" name="Picture 2" descr="Tyler J. VanderWeele">
            <a:extLst>
              <a:ext uri="{FF2B5EF4-FFF2-40B4-BE49-F238E27FC236}">
                <a16:creationId xmlns:a16="http://schemas.microsoft.com/office/drawing/2014/main" id="{AFA9CFF7-177E-3747-FD3B-7D78DE539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5864" y="3631505"/>
            <a:ext cx="1914525" cy="2390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96D14B-5BAE-5380-8DBC-421DFA2CC981}"/>
              </a:ext>
            </a:extLst>
          </p:cNvPr>
          <p:cNvSpPr txBox="1"/>
          <p:nvPr/>
        </p:nvSpPr>
        <p:spPr>
          <a:xfrm>
            <a:off x="1006591" y="6087598"/>
            <a:ext cx="2313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Dr. Tyler VanderWeele</a:t>
            </a:r>
          </a:p>
        </p:txBody>
      </p:sp>
    </p:spTree>
    <p:extLst>
      <p:ext uri="{BB962C8B-B14F-4D97-AF65-F5344CB8AC3E}">
        <p14:creationId xmlns:p14="http://schemas.microsoft.com/office/powerpoint/2010/main" val="3632730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8D39C-4990-A762-C403-A75876158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Consider the Building Blocks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C0EC4-A79C-BD23-4329-285AC4B42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878" y="1185071"/>
            <a:ext cx="5361153" cy="544367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/>
              <a:t>10 “Building Blocks” of Well-Being</a:t>
            </a:r>
          </a:p>
          <a:p>
            <a:pPr marL="1031875" lvl="1" indent="-346075"/>
            <a:r>
              <a:rPr lang="en-US" sz="2600" dirty="0"/>
              <a:t>Altruism</a:t>
            </a:r>
          </a:p>
          <a:p>
            <a:pPr marL="1031875" lvl="1" indent="-346075"/>
            <a:r>
              <a:rPr lang="en-US" sz="2600" dirty="0"/>
              <a:t>Awe</a:t>
            </a:r>
          </a:p>
          <a:p>
            <a:pPr marL="1031875" lvl="1" indent="-346075"/>
            <a:r>
              <a:rPr lang="en-US" sz="2600" dirty="0"/>
              <a:t>Bridging Differences</a:t>
            </a:r>
          </a:p>
          <a:p>
            <a:pPr marL="1031875" lvl="1" indent="-346075"/>
            <a:r>
              <a:rPr lang="en-US" sz="2600" dirty="0"/>
              <a:t>Compassion</a:t>
            </a:r>
          </a:p>
          <a:p>
            <a:pPr marL="1031875" lvl="1" indent="-346075"/>
            <a:r>
              <a:rPr lang="en-US" sz="2600" dirty="0"/>
              <a:t>Diversity</a:t>
            </a:r>
          </a:p>
          <a:p>
            <a:pPr marL="1031875" lvl="1" indent="-346075"/>
            <a:r>
              <a:rPr lang="en-US" sz="2600" dirty="0"/>
              <a:t>Empathy</a:t>
            </a:r>
          </a:p>
          <a:p>
            <a:pPr marL="1031875" lvl="1" indent="-346075"/>
            <a:r>
              <a:rPr lang="en-US" sz="2600" dirty="0"/>
              <a:t>Forgiveness</a:t>
            </a:r>
          </a:p>
          <a:p>
            <a:pPr marL="1031875" lvl="1" indent="-346075"/>
            <a:r>
              <a:rPr lang="en-US" sz="2600" dirty="0"/>
              <a:t>Gratitude</a:t>
            </a:r>
          </a:p>
          <a:p>
            <a:pPr marL="1031875" lvl="1" indent="-346075"/>
            <a:r>
              <a:rPr lang="en-US" sz="2600" dirty="0"/>
              <a:t>Happiness</a:t>
            </a:r>
          </a:p>
          <a:p>
            <a:pPr marL="1031875" lvl="1" indent="-346075"/>
            <a:r>
              <a:rPr lang="en-US" sz="2600" dirty="0"/>
              <a:t>Intellectual Humility</a:t>
            </a:r>
          </a:p>
          <a:p>
            <a:pPr marL="1031875" lvl="1" indent="-346075"/>
            <a:r>
              <a:rPr lang="en-US" sz="2600" dirty="0"/>
              <a:t>Mindfulness</a:t>
            </a:r>
          </a:p>
          <a:p>
            <a:pPr marL="1031875" lvl="1" indent="-346075"/>
            <a:r>
              <a:rPr lang="en-US" sz="2600" dirty="0"/>
              <a:t>Purpose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C904B-31FC-266F-6B49-4B557954E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7ABB-C170-4674-B3FF-E4C0EEFBD31E}" type="slidenum">
              <a:rPr lang="en-US" smtClean="0"/>
              <a:t>9</a:t>
            </a:fld>
            <a:endParaRPr lang="en-US"/>
          </a:p>
        </p:txBody>
      </p:sp>
      <p:pic>
        <p:nvPicPr>
          <p:cNvPr id="1026" name="Picture 2" descr="The Greater Good Science Center (GGSC) – PatientCareLink">
            <a:extLst>
              <a:ext uri="{FF2B5EF4-FFF2-40B4-BE49-F238E27FC236}">
                <a16:creationId xmlns:a16="http://schemas.microsoft.com/office/drawing/2014/main" id="{1BBE5175-4227-AFC7-EC42-EE2C37E51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677" y="1082542"/>
            <a:ext cx="2810686" cy="14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Science of Happiness | Greater Good Science Center">
            <a:extLst>
              <a:ext uri="{FF2B5EF4-FFF2-40B4-BE49-F238E27FC236}">
                <a16:creationId xmlns:a16="http://schemas.microsoft.com/office/drawing/2014/main" id="{8A46CDB6-93EA-C5BD-9995-922A25268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694" y="2660678"/>
            <a:ext cx="1984646" cy="198464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586E83-30F9-B238-8E0C-594F498D48F3}"/>
              </a:ext>
            </a:extLst>
          </p:cNvPr>
          <p:cNvSpPr txBox="1"/>
          <p:nvPr/>
        </p:nvSpPr>
        <p:spPr>
          <a:xfrm>
            <a:off x="860694" y="4795810"/>
            <a:ext cx="1929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Dr. </a:t>
            </a:r>
            <a:r>
              <a:rPr lang="en-US" b="1" dirty="0" err="1"/>
              <a:t>Dacher</a:t>
            </a:r>
            <a:r>
              <a:rPr lang="en-US" b="1" dirty="0"/>
              <a:t> Keltner</a:t>
            </a:r>
          </a:p>
        </p:txBody>
      </p:sp>
    </p:spTree>
    <p:extLst>
      <p:ext uri="{BB962C8B-B14F-4D97-AF65-F5344CB8AC3E}">
        <p14:creationId xmlns:p14="http://schemas.microsoft.com/office/powerpoint/2010/main" val="3233755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5320</TotalTime>
  <Words>3415</Words>
  <Application>Microsoft Office PowerPoint</Application>
  <PresentationFormat>On-screen Show (4:3)</PresentationFormat>
  <Paragraphs>611</Paragraphs>
  <Slides>50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2" baseType="lpstr">
      <vt:lpstr>Arial</vt:lpstr>
      <vt:lpstr>Calibri</vt:lpstr>
      <vt:lpstr>Cambria</vt:lpstr>
      <vt:lpstr>Courier New</vt:lpstr>
      <vt:lpstr>Gill Sans MT</vt:lpstr>
      <vt:lpstr>Lucida Calligraphy</vt:lpstr>
      <vt:lpstr>Open Sans</vt:lpstr>
      <vt:lpstr>Segoe Script</vt:lpstr>
      <vt:lpstr>Times New Roman</vt:lpstr>
      <vt:lpstr>Trajan Pro</vt:lpstr>
      <vt:lpstr>Wingdings</vt:lpstr>
      <vt:lpstr>Office Theme</vt:lpstr>
      <vt:lpstr>Crafting a Life of  Greater Well-Being</vt:lpstr>
      <vt:lpstr>Topics</vt:lpstr>
      <vt:lpstr>Sources of Ideas</vt:lpstr>
      <vt:lpstr> The Science and  Practice of Well-Being</vt:lpstr>
      <vt:lpstr>Well-Being: Many Models</vt:lpstr>
      <vt:lpstr>Well-Being: Government</vt:lpstr>
      <vt:lpstr> Well-Being: Popular Press</vt:lpstr>
      <vt:lpstr>PowerPoint Presentation</vt:lpstr>
      <vt:lpstr>Consider the Building Blocks</vt:lpstr>
      <vt:lpstr>Well-Being: Academia</vt:lpstr>
      <vt:lpstr>Well-Being: Research</vt:lpstr>
      <vt:lpstr>Well-Being: Common Components</vt:lpstr>
      <vt:lpstr>PowerPoint Presentation</vt:lpstr>
      <vt:lpstr>Number One Obstacle: Our Biology!</vt:lpstr>
      <vt:lpstr>Our “Two System Brain”</vt:lpstr>
      <vt:lpstr>The “Brain” in the Gut</vt:lpstr>
      <vt:lpstr>The Brains “Chemical Soup”</vt:lpstr>
      <vt:lpstr>Example: Response Sequence</vt:lpstr>
      <vt:lpstr>Our Negativity Bias</vt:lpstr>
      <vt:lpstr>Our Thinking is Habitually Hijacked</vt:lpstr>
      <vt:lpstr>We Can’t See Without Intention</vt:lpstr>
      <vt:lpstr>We Chatter and Listen</vt:lpstr>
      <vt:lpstr>We Chatter and Listen</vt:lpstr>
      <vt:lpstr>We Get Overloaded by Choice</vt:lpstr>
      <vt:lpstr>Happiness as “Subjective Wellbeing”</vt:lpstr>
      <vt:lpstr> Crafting a Life of  Greater Well-Being as Process</vt:lpstr>
      <vt:lpstr>Life Crafting -  Process &amp; Mindset</vt:lpstr>
      <vt:lpstr>Personalize and Evaluate</vt:lpstr>
      <vt:lpstr>Personalize and Evaluate</vt:lpstr>
      <vt:lpstr>Clarify &amp; Prioritize</vt:lpstr>
      <vt:lpstr>Strategize &amp; Start</vt:lpstr>
      <vt:lpstr>Connect for Support</vt:lpstr>
      <vt:lpstr>Track &amp; Tinker</vt:lpstr>
      <vt:lpstr>Savor and Celebrate!</vt:lpstr>
      <vt:lpstr>PowerPoint Presentation</vt:lpstr>
      <vt:lpstr>Get Off the Rat Wheel!</vt:lpstr>
      <vt:lpstr>Listen to Your Own Voice</vt:lpstr>
      <vt:lpstr>Be Not Afraid – It’s a Choice</vt:lpstr>
      <vt:lpstr>Be Not Afraid…continued</vt:lpstr>
      <vt:lpstr>Practice Self-Compassion</vt:lpstr>
      <vt:lpstr>Practice Self-Compassion</vt:lpstr>
      <vt:lpstr>Practice Self-Compassion</vt:lpstr>
      <vt:lpstr>Establish the Foundation</vt:lpstr>
      <vt:lpstr>Take Care of Yourself!</vt:lpstr>
      <vt:lpstr>Take Care of Yourself!</vt:lpstr>
      <vt:lpstr>Additional Resources</vt:lpstr>
      <vt:lpstr>PowerPoint Presentation</vt:lpstr>
      <vt:lpstr>Back-Up Information</vt:lpstr>
      <vt:lpstr>Life Crafting Process: The Details</vt:lpstr>
      <vt:lpstr>Five Keys to “Life Design”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Neuroscience of Decision Making</dc:title>
  <dc:creator>Paulette Risher</dc:creator>
  <cp:lastModifiedBy>Paulette Risher</cp:lastModifiedBy>
  <cp:revision>23</cp:revision>
  <cp:lastPrinted>2023-12-05T19:40:09Z</cp:lastPrinted>
  <dcterms:created xsi:type="dcterms:W3CDTF">2023-03-08T21:36:27Z</dcterms:created>
  <dcterms:modified xsi:type="dcterms:W3CDTF">2024-02-01T14:44:55Z</dcterms:modified>
</cp:coreProperties>
</file>